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 id="288"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5"/>
    <p:restoredTop sz="70833"/>
  </p:normalViewPr>
  <p:slideViewPr>
    <p:cSldViewPr snapToGrid="0">
      <p:cViewPr varScale="1">
        <p:scale>
          <a:sx n="88" d="100"/>
          <a:sy n="88" d="100"/>
        </p:scale>
        <p:origin x="20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7B5068-23D2-4AAF-BC27-1C1CBA1F54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15BC16-1FD1-4FCE-A3E4-832D9B17C0E1}">
      <dgm:prSet/>
      <dgm:spPr/>
      <dgm:t>
        <a:bodyPr/>
        <a:lstStyle/>
        <a:p>
          <a:r>
            <a:rPr lang="en-US"/>
            <a:t>Analyze the dataset provided as part of Snap Finance’s BI Engineer assessment</a:t>
          </a:r>
        </a:p>
      </dgm:t>
    </dgm:pt>
    <dgm:pt modelId="{948A6473-E32C-45D2-A75D-1A343090B20F}" type="parTrans" cxnId="{213FE71E-C82E-4168-85CA-77427AA5C455}">
      <dgm:prSet/>
      <dgm:spPr/>
      <dgm:t>
        <a:bodyPr/>
        <a:lstStyle/>
        <a:p>
          <a:endParaRPr lang="en-US"/>
        </a:p>
      </dgm:t>
    </dgm:pt>
    <dgm:pt modelId="{2BA7757C-2427-4469-A981-CA2D51CF4894}" type="sibTrans" cxnId="{213FE71E-C82E-4168-85CA-77427AA5C455}">
      <dgm:prSet/>
      <dgm:spPr/>
      <dgm:t>
        <a:bodyPr/>
        <a:lstStyle/>
        <a:p>
          <a:endParaRPr lang="en-US"/>
        </a:p>
      </dgm:t>
    </dgm:pt>
    <dgm:pt modelId="{E41309CB-A199-4348-B0D8-A2C29B8BF590}">
      <dgm:prSet/>
      <dgm:spPr/>
      <dgm:t>
        <a:bodyPr/>
        <a:lstStyle/>
        <a:p>
          <a:r>
            <a:rPr lang="en-US" dirty="0"/>
            <a:t>Interpret the data as representative of Snap’s </a:t>
          </a:r>
          <a:r>
            <a:rPr lang="en-US" b="1" i="1" dirty="0"/>
            <a:t>Lease-to-Own</a:t>
          </a:r>
          <a:r>
            <a:rPr lang="en-US" dirty="0"/>
            <a:t> credit product</a:t>
          </a:r>
        </a:p>
      </dgm:t>
    </dgm:pt>
    <dgm:pt modelId="{1090E18B-CC49-4B00-8983-21B3EC3C3D4E}" type="parTrans" cxnId="{54593F45-20CA-4500-8F2E-6329290139E9}">
      <dgm:prSet/>
      <dgm:spPr/>
      <dgm:t>
        <a:bodyPr/>
        <a:lstStyle/>
        <a:p>
          <a:endParaRPr lang="en-US"/>
        </a:p>
      </dgm:t>
    </dgm:pt>
    <dgm:pt modelId="{4BDF809B-8A62-4D9A-8A8E-8AE404606B4E}" type="sibTrans" cxnId="{54593F45-20CA-4500-8F2E-6329290139E9}">
      <dgm:prSet/>
      <dgm:spPr/>
      <dgm:t>
        <a:bodyPr/>
        <a:lstStyle/>
        <a:p>
          <a:endParaRPr lang="en-US"/>
        </a:p>
      </dgm:t>
    </dgm:pt>
    <dgm:pt modelId="{EE857CA7-79F7-4591-A798-A730526BEC85}">
      <dgm:prSet/>
      <dgm:spPr/>
      <dgm:t>
        <a:bodyPr/>
        <a:lstStyle/>
        <a:p>
          <a:r>
            <a:rPr lang="en-US"/>
            <a:t>Evaluate customer behavior, campaign performance, and credit usage trends</a:t>
          </a:r>
        </a:p>
      </dgm:t>
    </dgm:pt>
    <dgm:pt modelId="{91FD4014-8C31-48BC-A331-9AC0C6301C53}" type="parTrans" cxnId="{77E4E503-1E00-4200-9670-5949FBBB939F}">
      <dgm:prSet/>
      <dgm:spPr/>
      <dgm:t>
        <a:bodyPr/>
        <a:lstStyle/>
        <a:p>
          <a:endParaRPr lang="en-US"/>
        </a:p>
      </dgm:t>
    </dgm:pt>
    <dgm:pt modelId="{D6F7870E-56F9-48C2-9E7C-D29C18E43E91}" type="sibTrans" cxnId="{77E4E503-1E00-4200-9670-5949FBBB939F}">
      <dgm:prSet/>
      <dgm:spPr/>
      <dgm:t>
        <a:bodyPr/>
        <a:lstStyle/>
        <a:p>
          <a:endParaRPr lang="en-US"/>
        </a:p>
      </dgm:t>
    </dgm:pt>
    <dgm:pt modelId="{8917258D-FCE6-4D19-9A28-E8F3A05F1B43}">
      <dgm:prSet/>
      <dgm:spPr/>
      <dgm:t>
        <a:bodyPr/>
        <a:lstStyle/>
        <a:p>
          <a:r>
            <a:rPr lang="en-US"/>
            <a:t>Focus specifically on understanding </a:t>
          </a:r>
          <a:r>
            <a:rPr lang="en-US" b="1"/>
            <a:t>credit utilization across marketing channels</a:t>
          </a:r>
          <a:endParaRPr lang="en-US"/>
        </a:p>
      </dgm:t>
    </dgm:pt>
    <dgm:pt modelId="{D80A4AEF-8299-464D-BA26-B1CD2DC73691}" type="parTrans" cxnId="{33F9C695-721C-42F9-B4A9-A2D3DE37433C}">
      <dgm:prSet/>
      <dgm:spPr/>
      <dgm:t>
        <a:bodyPr/>
        <a:lstStyle/>
        <a:p>
          <a:endParaRPr lang="en-US"/>
        </a:p>
      </dgm:t>
    </dgm:pt>
    <dgm:pt modelId="{1DD68A18-0D43-43DB-9B2C-162ABDC478D3}" type="sibTrans" cxnId="{33F9C695-721C-42F9-B4A9-A2D3DE37433C}">
      <dgm:prSet/>
      <dgm:spPr/>
      <dgm:t>
        <a:bodyPr/>
        <a:lstStyle/>
        <a:p>
          <a:endParaRPr lang="en-US"/>
        </a:p>
      </dgm:t>
    </dgm:pt>
    <dgm:pt modelId="{3F764DB9-B11D-4C29-A723-802FDFCFA134}" type="pres">
      <dgm:prSet presAssocID="{727B5068-23D2-4AAF-BC27-1C1CBA1F5400}" presName="root" presStyleCnt="0">
        <dgm:presLayoutVars>
          <dgm:dir/>
          <dgm:resizeHandles val="exact"/>
        </dgm:presLayoutVars>
      </dgm:prSet>
      <dgm:spPr/>
    </dgm:pt>
    <dgm:pt modelId="{0AF7C884-AA0B-4097-AECE-7139B4D85BD2}" type="pres">
      <dgm:prSet presAssocID="{727B5068-23D2-4AAF-BC27-1C1CBA1F5400}" presName="container" presStyleCnt="0">
        <dgm:presLayoutVars>
          <dgm:dir/>
          <dgm:resizeHandles val="exact"/>
        </dgm:presLayoutVars>
      </dgm:prSet>
      <dgm:spPr/>
    </dgm:pt>
    <dgm:pt modelId="{0057C92A-E713-47CE-8474-F897C267516E}" type="pres">
      <dgm:prSet presAssocID="{4015BC16-1FD1-4FCE-A3E4-832D9B17C0E1}" presName="compNode" presStyleCnt="0"/>
      <dgm:spPr/>
    </dgm:pt>
    <dgm:pt modelId="{55E096DF-68B4-4315-920A-67CFCA7A1015}" type="pres">
      <dgm:prSet presAssocID="{4015BC16-1FD1-4FCE-A3E4-832D9B17C0E1}" presName="iconBgRect" presStyleLbl="bgShp" presStyleIdx="0" presStyleCnt="4"/>
      <dgm:spPr/>
    </dgm:pt>
    <dgm:pt modelId="{9801FF5C-EEAC-4B50-8371-92424A350440}" type="pres">
      <dgm:prSet presAssocID="{4015BC16-1FD1-4FCE-A3E4-832D9B17C0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A36F73A9-DF2F-4E6D-9987-30A35BEEF927}" type="pres">
      <dgm:prSet presAssocID="{4015BC16-1FD1-4FCE-A3E4-832D9B17C0E1}" presName="spaceRect" presStyleCnt="0"/>
      <dgm:spPr/>
    </dgm:pt>
    <dgm:pt modelId="{BF082B0B-77A7-4873-8B7F-2972F309544B}" type="pres">
      <dgm:prSet presAssocID="{4015BC16-1FD1-4FCE-A3E4-832D9B17C0E1}" presName="textRect" presStyleLbl="revTx" presStyleIdx="0" presStyleCnt="4">
        <dgm:presLayoutVars>
          <dgm:chMax val="1"/>
          <dgm:chPref val="1"/>
        </dgm:presLayoutVars>
      </dgm:prSet>
      <dgm:spPr/>
    </dgm:pt>
    <dgm:pt modelId="{78CE8C4F-17B1-40B0-81BC-BF6A16D39FD6}" type="pres">
      <dgm:prSet presAssocID="{2BA7757C-2427-4469-A981-CA2D51CF4894}" presName="sibTrans" presStyleLbl="sibTrans2D1" presStyleIdx="0" presStyleCnt="0"/>
      <dgm:spPr/>
    </dgm:pt>
    <dgm:pt modelId="{4DA32106-179C-440F-955B-1E2C09A845DC}" type="pres">
      <dgm:prSet presAssocID="{E41309CB-A199-4348-B0D8-A2C29B8BF590}" presName="compNode" presStyleCnt="0"/>
      <dgm:spPr/>
    </dgm:pt>
    <dgm:pt modelId="{E53D59B4-3660-420C-881B-C84B1854549B}" type="pres">
      <dgm:prSet presAssocID="{E41309CB-A199-4348-B0D8-A2C29B8BF590}" presName="iconBgRect" presStyleLbl="bgShp" presStyleIdx="1" presStyleCnt="4"/>
      <dgm:spPr/>
    </dgm:pt>
    <dgm:pt modelId="{7CF606F6-FDCE-4240-BB7D-6CAB8338CD76}" type="pres">
      <dgm:prSet presAssocID="{E41309CB-A199-4348-B0D8-A2C29B8BF5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B95D44CF-4E64-4658-959E-C127303077F4}" type="pres">
      <dgm:prSet presAssocID="{E41309CB-A199-4348-B0D8-A2C29B8BF590}" presName="spaceRect" presStyleCnt="0"/>
      <dgm:spPr/>
    </dgm:pt>
    <dgm:pt modelId="{BFF69D11-C342-4BFA-B2F5-C10092702B13}" type="pres">
      <dgm:prSet presAssocID="{E41309CB-A199-4348-B0D8-A2C29B8BF590}" presName="textRect" presStyleLbl="revTx" presStyleIdx="1" presStyleCnt="4">
        <dgm:presLayoutVars>
          <dgm:chMax val="1"/>
          <dgm:chPref val="1"/>
        </dgm:presLayoutVars>
      </dgm:prSet>
      <dgm:spPr/>
    </dgm:pt>
    <dgm:pt modelId="{E1AD0D9B-CA65-45E9-8CD3-5DD1FA5DB46C}" type="pres">
      <dgm:prSet presAssocID="{4BDF809B-8A62-4D9A-8A8E-8AE404606B4E}" presName="sibTrans" presStyleLbl="sibTrans2D1" presStyleIdx="0" presStyleCnt="0"/>
      <dgm:spPr/>
    </dgm:pt>
    <dgm:pt modelId="{52E5DFA2-E258-4F0E-9258-1839B6D3279E}" type="pres">
      <dgm:prSet presAssocID="{EE857CA7-79F7-4591-A798-A730526BEC85}" presName="compNode" presStyleCnt="0"/>
      <dgm:spPr/>
    </dgm:pt>
    <dgm:pt modelId="{9AEAFC2D-20D7-41F1-A4CF-B09082C9AE62}" type="pres">
      <dgm:prSet presAssocID="{EE857CA7-79F7-4591-A798-A730526BEC85}" presName="iconBgRect" presStyleLbl="bgShp" presStyleIdx="2" presStyleCnt="4"/>
      <dgm:spPr/>
    </dgm:pt>
    <dgm:pt modelId="{A6BD44F1-2AAE-4B25-9305-4A5DC4DC7F9E}" type="pres">
      <dgm:prSet presAssocID="{EE857CA7-79F7-4591-A798-A730526BEC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4FF55E44-DD00-4ED8-BEC4-EA33330ED907}" type="pres">
      <dgm:prSet presAssocID="{EE857CA7-79F7-4591-A798-A730526BEC85}" presName="spaceRect" presStyleCnt="0"/>
      <dgm:spPr/>
    </dgm:pt>
    <dgm:pt modelId="{FFFDCB72-E7C4-448A-9B61-48F90695598F}" type="pres">
      <dgm:prSet presAssocID="{EE857CA7-79F7-4591-A798-A730526BEC85}" presName="textRect" presStyleLbl="revTx" presStyleIdx="2" presStyleCnt="4">
        <dgm:presLayoutVars>
          <dgm:chMax val="1"/>
          <dgm:chPref val="1"/>
        </dgm:presLayoutVars>
      </dgm:prSet>
      <dgm:spPr/>
    </dgm:pt>
    <dgm:pt modelId="{1F4CECE8-1C6D-4326-904B-6244A293C395}" type="pres">
      <dgm:prSet presAssocID="{D6F7870E-56F9-48C2-9E7C-D29C18E43E91}" presName="sibTrans" presStyleLbl="sibTrans2D1" presStyleIdx="0" presStyleCnt="0"/>
      <dgm:spPr/>
    </dgm:pt>
    <dgm:pt modelId="{F24F7337-997F-411E-A9B5-76BEA55D3AB6}" type="pres">
      <dgm:prSet presAssocID="{8917258D-FCE6-4D19-9A28-E8F3A05F1B43}" presName="compNode" presStyleCnt="0"/>
      <dgm:spPr/>
    </dgm:pt>
    <dgm:pt modelId="{8EE8FC3F-82F6-49E2-8E8E-4F6F2D831249}" type="pres">
      <dgm:prSet presAssocID="{8917258D-FCE6-4D19-9A28-E8F3A05F1B43}" presName="iconBgRect" presStyleLbl="bgShp" presStyleIdx="3" presStyleCnt="4"/>
      <dgm:spPr/>
    </dgm:pt>
    <dgm:pt modelId="{DBD37219-63C8-4568-B1F1-7BF319A76319}" type="pres">
      <dgm:prSet presAssocID="{8917258D-FCE6-4D19-9A28-E8F3A05F1B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cart"/>
        </a:ext>
      </dgm:extLst>
    </dgm:pt>
    <dgm:pt modelId="{F22BCECF-71BF-4C2B-956A-DEAA484DDBD5}" type="pres">
      <dgm:prSet presAssocID="{8917258D-FCE6-4D19-9A28-E8F3A05F1B43}" presName="spaceRect" presStyleCnt="0"/>
      <dgm:spPr/>
    </dgm:pt>
    <dgm:pt modelId="{66DF8385-EAF1-49A5-BE4B-60313513C2FB}" type="pres">
      <dgm:prSet presAssocID="{8917258D-FCE6-4D19-9A28-E8F3A05F1B43}" presName="textRect" presStyleLbl="revTx" presStyleIdx="3" presStyleCnt="4">
        <dgm:presLayoutVars>
          <dgm:chMax val="1"/>
          <dgm:chPref val="1"/>
        </dgm:presLayoutVars>
      </dgm:prSet>
      <dgm:spPr/>
    </dgm:pt>
  </dgm:ptLst>
  <dgm:cxnLst>
    <dgm:cxn modelId="{77E4E503-1E00-4200-9670-5949FBBB939F}" srcId="{727B5068-23D2-4AAF-BC27-1C1CBA1F5400}" destId="{EE857CA7-79F7-4591-A798-A730526BEC85}" srcOrd="2" destOrd="0" parTransId="{91FD4014-8C31-48BC-A331-9AC0C6301C53}" sibTransId="{D6F7870E-56F9-48C2-9E7C-D29C18E43E91}"/>
    <dgm:cxn modelId="{213FE71E-C82E-4168-85CA-77427AA5C455}" srcId="{727B5068-23D2-4AAF-BC27-1C1CBA1F5400}" destId="{4015BC16-1FD1-4FCE-A3E4-832D9B17C0E1}" srcOrd="0" destOrd="0" parTransId="{948A6473-E32C-45D2-A75D-1A343090B20F}" sibTransId="{2BA7757C-2427-4469-A981-CA2D51CF4894}"/>
    <dgm:cxn modelId="{4FBA9521-21AC-4933-B323-ECEDA4C8797E}" type="presOf" srcId="{4BDF809B-8A62-4D9A-8A8E-8AE404606B4E}" destId="{E1AD0D9B-CA65-45E9-8CD3-5DD1FA5DB46C}" srcOrd="0" destOrd="0" presId="urn:microsoft.com/office/officeart/2018/2/layout/IconCircleList"/>
    <dgm:cxn modelId="{DCB54027-456F-4A4F-8860-28D919975EDB}" type="presOf" srcId="{8917258D-FCE6-4D19-9A28-E8F3A05F1B43}" destId="{66DF8385-EAF1-49A5-BE4B-60313513C2FB}" srcOrd="0" destOrd="0" presId="urn:microsoft.com/office/officeart/2018/2/layout/IconCircleList"/>
    <dgm:cxn modelId="{943E4028-1EF0-438C-A114-5DA01A42B3D0}" type="presOf" srcId="{4015BC16-1FD1-4FCE-A3E4-832D9B17C0E1}" destId="{BF082B0B-77A7-4873-8B7F-2972F309544B}" srcOrd="0" destOrd="0" presId="urn:microsoft.com/office/officeart/2018/2/layout/IconCircleList"/>
    <dgm:cxn modelId="{54593F45-20CA-4500-8F2E-6329290139E9}" srcId="{727B5068-23D2-4AAF-BC27-1C1CBA1F5400}" destId="{E41309CB-A199-4348-B0D8-A2C29B8BF590}" srcOrd="1" destOrd="0" parTransId="{1090E18B-CC49-4B00-8983-21B3EC3C3D4E}" sibTransId="{4BDF809B-8A62-4D9A-8A8E-8AE404606B4E}"/>
    <dgm:cxn modelId="{A62C1747-2BA0-45E4-888F-15F2F0D0D472}" type="presOf" srcId="{EE857CA7-79F7-4591-A798-A730526BEC85}" destId="{FFFDCB72-E7C4-448A-9B61-48F90695598F}" srcOrd="0" destOrd="0" presId="urn:microsoft.com/office/officeart/2018/2/layout/IconCircleList"/>
    <dgm:cxn modelId="{DE237451-B713-47C0-80E1-335EC60EF870}" type="presOf" srcId="{2BA7757C-2427-4469-A981-CA2D51CF4894}" destId="{78CE8C4F-17B1-40B0-81BC-BF6A16D39FD6}" srcOrd="0" destOrd="0" presId="urn:microsoft.com/office/officeart/2018/2/layout/IconCircleList"/>
    <dgm:cxn modelId="{9420D651-8CBF-45D1-9038-EF6B89D47274}" type="presOf" srcId="{D6F7870E-56F9-48C2-9E7C-D29C18E43E91}" destId="{1F4CECE8-1C6D-4326-904B-6244A293C395}" srcOrd="0" destOrd="0" presId="urn:microsoft.com/office/officeart/2018/2/layout/IconCircleList"/>
    <dgm:cxn modelId="{33F9C695-721C-42F9-B4A9-A2D3DE37433C}" srcId="{727B5068-23D2-4AAF-BC27-1C1CBA1F5400}" destId="{8917258D-FCE6-4D19-9A28-E8F3A05F1B43}" srcOrd="3" destOrd="0" parTransId="{D80A4AEF-8299-464D-BA26-B1CD2DC73691}" sibTransId="{1DD68A18-0D43-43DB-9B2C-162ABDC478D3}"/>
    <dgm:cxn modelId="{0D3B72CD-1AB4-4D1E-9C14-0C30EB5228BC}" type="presOf" srcId="{727B5068-23D2-4AAF-BC27-1C1CBA1F5400}" destId="{3F764DB9-B11D-4C29-A723-802FDFCFA134}" srcOrd="0" destOrd="0" presId="urn:microsoft.com/office/officeart/2018/2/layout/IconCircleList"/>
    <dgm:cxn modelId="{C0D4A8D8-1B03-465D-AA2F-E04A634B5BD2}" type="presOf" srcId="{E41309CB-A199-4348-B0D8-A2C29B8BF590}" destId="{BFF69D11-C342-4BFA-B2F5-C10092702B13}" srcOrd="0" destOrd="0" presId="urn:microsoft.com/office/officeart/2018/2/layout/IconCircleList"/>
    <dgm:cxn modelId="{DA7DBB4D-52E1-48F9-ADEB-4FF4CFA2C069}" type="presParOf" srcId="{3F764DB9-B11D-4C29-A723-802FDFCFA134}" destId="{0AF7C884-AA0B-4097-AECE-7139B4D85BD2}" srcOrd="0" destOrd="0" presId="urn:microsoft.com/office/officeart/2018/2/layout/IconCircleList"/>
    <dgm:cxn modelId="{CCCA4944-9BA8-49ED-896F-AB3857CA8DD2}" type="presParOf" srcId="{0AF7C884-AA0B-4097-AECE-7139B4D85BD2}" destId="{0057C92A-E713-47CE-8474-F897C267516E}" srcOrd="0" destOrd="0" presId="urn:microsoft.com/office/officeart/2018/2/layout/IconCircleList"/>
    <dgm:cxn modelId="{22DA1EF7-3695-41D5-BCEA-76EB3C68DDFC}" type="presParOf" srcId="{0057C92A-E713-47CE-8474-F897C267516E}" destId="{55E096DF-68B4-4315-920A-67CFCA7A1015}" srcOrd="0" destOrd="0" presId="urn:microsoft.com/office/officeart/2018/2/layout/IconCircleList"/>
    <dgm:cxn modelId="{BC1B554E-D562-46AF-8502-02B63A3F8279}" type="presParOf" srcId="{0057C92A-E713-47CE-8474-F897C267516E}" destId="{9801FF5C-EEAC-4B50-8371-92424A350440}" srcOrd="1" destOrd="0" presId="urn:microsoft.com/office/officeart/2018/2/layout/IconCircleList"/>
    <dgm:cxn modelId="{6EAFF12B-0A3B-4F40-86D0-A25B270D8553}" type="presParOf" srcId="{0057C92A-E713-47CE-8474-F897C267516E}" destId="{A36F73A9-DF2F-4E6D-9987-30A35BEEF927}" srcOrd="2" destOrd="0" presId="urn:microsoft.com/office/officeart/2018/2/layout/IconCircleList"/>
    <dgm:cxn modelId="{E2D4AAED-3428-427D-83E4-CE925B44454E}" type="presParOf" srcId="{0057C92A-E713-47CE-8474-F897C267516E}" destId="{BF082B0B-77A7-4873-8B7F-2972F309544B}" srcOrd="3" destOrd="0" presId="urn:microsoft.com/office/officeart/2018/2/layout/IconCircleList"/>
    <dgm:cxn modelId="{917D7AF4-1125-4D1A-9494-4D4E968AD4CA}" type="presParOf" srcId="{0AF7C884-AA0B-4097-AECE-7139B4D85BD2}" destId="{78CE8C4F-17B1-40B0-81BC-BF6A16D39FD6}" srcOrd="1" destOrd="0" presId="urn:microsoft.com/office/officeart/2018/2/layout/IconCircleList"/>
    <dgm:cxn modelId="{0A1EBCC6-82C4-44CD-9F72-B5747581B974}" type="presParOf" srcId="{0AF7C884-AA0B-4097-AECE-7139B4D85BD2}" destId="{4DA32106-179C-440F-955B-1E2C09A845DC}" srcOrd="2" destOrd="0" presId="urn:microsoft.com/office/officeart/2018/2/layout/IconCircleList"/>
    <dgm:cxn modelId="{59E18968-18BF-460C-8F81-27E772355BBA}" type="presParOf" srcId="{4DA32106-179C-440F-955B-1E2C09A845DC}" destId="{E53D59B4-3660-420C-881B-C84B1854549B}" srcOrd="0" destOrd="0" presId="urn:microsoft.com/office/officeart/2018/2/layout/IconCircleList"/>
    <dgm:cxn modelId="{D7D7ABE4-17F7-4085-91EB-2E28856860F2}" type="presParOf" srcId="{4DA32106-179C-440F-955B-1E2C09A845DC}" destId="{7CF606F6-FDCE-4240-BB7D-6CAB8338CD76}" srcOrd="1" destOrd="0" presId="urn:microsoft.com/office/officeart/2018/2/layout/IconCircleList"/>
    <dgm:cxn modelId="{7755C637-D2E0-429C-BBD8-5B6922F9BFBC}" type="presParOf" srcId="{4DA32106-179C-440F-955B-1E2C09A845DC}" destId="{B95D44CF-4E64-4658-959E-C127303077F4}" srcOrd="2" destOrd="0" presId="urn:microsoft.com/office/officeart/2018/2/layout/IconCircleList"/>
    <dgm:cxn modelId="{31979BFA-7136-4B1A-8037-A0B9B8FBF18A}" type="presParOf" srcId="{4DA32106-179C-440F-955B-1E2C09A845DC}" destId="{BFF69D11-C342-4BFA-B2F5-C10092702B13}" srcOrd="3" destOrd="0" presId="urn:microsoft.com/office/officeart/2018/2/layout/IconCircleList"/>
    <dgm:cxn modelId="{EE37F153-38E6-4F56-9848-47B82842BE47}" type="presParOf" srcId="{0AF7C884-AA0B-4097-AECE-7139B4D85BD2}" destId="{E1AD0D9B-CA65-45E9-8CD3-5DD1FA5DB46C}" srcOrd="3" destOrd="0" presId="urn:microsoft.com/office/officeart/2018/2/layout/IconCircleList"/>
    <dgm:cxn modelId="{B13A80C8-C703-4A33-A27B-2ED02B2B00FD}" type="presParOf" srcId="{0AF7C884-AA0B-4097-AECE-7139B4D85BD2}" destId="{52E5DFA2-E258-4F0E-9258-1839B6D3279E}" srcOrd="4" destOrd="0" presId="urn:microsoft.com/office/officeart/2018/2/layout/IconCircleList"/>
    <dgm:cxn modelId="{2621F038-D9CF-4BF4-9C31-F56CAD01CDED}" type="presParOf" srcId="{52E5DFA2-E258-4F0E-9258-1839B6D3279E}" destId="{9AEAFC2D-20D7-41F1-A4CF-B09082C9AE62}" srcOrd="0" destOrd="0" presId="urn:microsoft.com/office/officeart/2018/2/layout/IconCircleList"/>
    <dgm:cxn modelId="{233AAADB-1D60-4F11-8DDE-19D8C1FA3608}" type="presParOf" srcId="{52E5DFA2-E258-4F0E-9258-1839B6D3279E}" destId="{A6BD44F1-2AAE-4B25-9305-4A5DC4DC7F9E}" srcOrd="1" destOrd="0" presId="urn:microsoft.com/office/officeart/2018/2/layout/IconCircleList"/>
    <dgm:cxn modelId="{21FA0B3E-4B90-43F4-8B14-CF67EED5FA14}" type="presParOf" srcId="{52E5DFA2-E258-4F0E-9258-1839B6D3279E}" destId="{4FF55E44-DD00-4ED8-BEC4-EA33330ED907}" srcOrd="2" destOrd="0" presId="urn:microsoft.com/office/officeart/2018/2/layout/IconCircleList"/>
    <dgm:cxn modelId="{169D9FEA-CC3E-4FE7-82AF-85A18FACE862}" type="presParOf" srcId="{52E5DFA2-E258-4F0E-9258-1839B6D3279E}" destId="{FFFDCB72-E7C4-448A-9B61-48F90695598F}" srcOrd="3" destOrd="0" presId="urn:microsoft.com/office/officeart/2018/2/layout/IconCircleList"/>
    <dgm:cxn modelId="{1F7CD5BA-75B6-41DA-914A-6A0901637270}" type="presParOf" srcId="{0AF7C884-AA0B-4097-AECE-7139B4D85BD2}" destId="{1F4CECE8-1C6D-4326-904B-6244A293C395}" srcOrd="5" destOrd="0" presId="urn:microsoft.com/office/officeart/2018/2/layout/IconCircleList"/>
    <dgm:cxn modelId="{C66518C8-AF19-471E-841C-D43CA91F8C5E}" type="presParOf" srcId="{0AF7C884-AA0B-4097-AECE-7139B4D85BD2}" destId="{F24F7337-997F-411E-A9B5-76BEA55D3AB6}" srcOrd="6" destOrd="0" presId="urn:microsoft.com/office/officeart/2018/2/layout/IconCircleList"/>
    <dgm:cxn modelId="{8EC8054B-D9DF-4AF3-A79C-D775182A089D}" type="presParOf" srcId="{F24F7337-997F-411E-A9B5-76BEA55D3AB6}" destId="{8EE8FC3F-82F6-49E2-8E8E-4F6F2D831249}" srcOrd="0" destOrd="0" presId="urn:microsoft.com/office/officeart/2018/2/layout/IconCircleList"/>
    <dgm:cxn modelId="{9C652F5E-8AAC-4748-B9B7-3C7F28E653B7}" type="presParOf" srcId="{F24F7337-997F-411E-A9B5-76BEA55D3AB6}" destId="{DBD37219-63C8-4568-B1F1-7BF319A76319}" srcOrd="1" destOrd="0" presId="urn:microsoft.com/office/officeart/2018/2/layout/IconCircleList"/>
    <dgm:cxn modelId="{5CFEA092-73F4-46A3-B326-95D1384D42FE}" type="presParOf" srcId="{F24F7337-997F-411E-A9B5-76BEA55D3AB6}" destId="{F22BCECF-71BF-4C2B-956A-DEAA484DDBD5}" srcOrd="2" destOrd="0" presId="urn:microsoft.com/office/officeart/2018/2/layout/IconCircleList"/>
    <dgm:cxn modelId="{5FDA3004-94AC-4D21-B28B-AC77FA726208}" type="presParOf" srcId="{F24F7337-997F-411E-A9B5-76BEA55D3AB6}" destId="{66DF8385-EAF1-49A5-BE4B-60313513C2F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0D2964-FCED-482E-BC1B-7001CA99E284}"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0BC61B89-EF14-4B09-9347-A679D5468664}">
      <dgm:prSet/>
      <dgm:spPr/>
      <dgm:t>
        <a:bodyPr/>
        <a:lstStyle/>
        <a:p>
          <a:pPr>
            <a:lnSpc>
              <a:spcPct val="100000"/>
            </a:lnSpc>
            <a:defRPr b="1"/>
          </a:pPr>
          <a:r>
            <a:rPr lang="en-US" b="1"/>
            <a:t>Recommendation 1: Combat Year-End Drop</a:t>
          </a:r>
          <a:endParaRPr lang="en-US"/>
        </a:p>
      </dgm:t>
    </dgm:pt>
    <dgm:pt modelId="{7DDDC277-AB2A-4EC4-B891-A26670B18894}" type="parTrans" cxnId="{527CF54B-5039-4A31-A2AC-6DB3E1D417AA}">
      <dgm:prSet/>
      <dgm:spPr/>
      <dgm:t>
        <a:bodyPr/>
        <a:lstStyle/>
        <a:p>
          <a:endParaRPr lang="en-US"/>
        </a:p>
      </dgm:t>
    </dgm:pt>
    <dgm:pt modelId="{E2E2B3C1-84A9-4826-9AC1-ED0C8EB7F64F}" type="sibTrans" cxnId="{527CF54B-5039-4A31-A2AC-6DB3E1D417AA}">
      <dgm:prSet phldrT="01"/>
      <dgm:spPr/>
      <dgm:t>
        <a:bodyPr/>
        <a:lstStyle/>
        <a:p>
          <a:r>
            <a:rPr lang="en-US"/>
            <a:t>01</a:t>
          </a:r>
        </a:p>
      </dgm:t>
    </dgm:pt>
    <dgm:pt modelId="{6A7FCF26-4B61-4ABF-B62C-A54CD8577246}">
      <dgm:prSet/>
      <dgm:spPr/>
      <dgm:t>
        <a:bodyPr/>
        <a:lstStyle/>
        <a:p>
          <a:pPr>
            <a:lnSpc>
              <a:spcPct val="100000"/>
            </a:lnSpc>
          </a:pPr>
          <a:r>
            <a:rPr lang="en-US" dirty="0"/>
            <a:t>Launch </a:t>
          </a:r>
          <a:r>
            <a:rPr lang="en-US" b="1" dirty="0"/>
            <a:t>“New Year Credit Push”</a:t>
          </a:r>
          <a:r>
            <a:rPr lang="en-US" dirty="0"/>
            <a:t> in late December</a:t>
          </a:r>
        </a:p>
      </dgm:t>
    </dgm:pt>
    <dgm:pt modelId="{41BFADE7-9A20-4D7D-94E5-148E0744F899}" type="parTrans" cxnId="{28F408B7-EA92-43FD-B5DA-6C3380185D5C}">
      <dgm:prSet/>
      <dgm:spPr/>
      <dgm:t>
        <a:bodyPr/>
        <a:lstStyle/>
        <a:p>
          <a:endParaRPr lang="en-US"/>
        </a:p>
      </dgm:t>
    </dgm:pt>
    <dgm:pt modelId="{A4EE1538-CBFB-412F-A8D4-D6E6789C1A7B}" type="sibTrans" cxnId="{28F408B7-EA92-43FD-B5DA-6C3380185D5C}">
      <dgm:prSet/>
      <dgm:spPr/>
      <dgm:t>
        <a:bodyPr/>
        <a:lstStyle/>
        <a:p>
          <a:endParaRPr lang="en-US"/>
        </a:p>
      </dgm:t>
    </dgm:pt>
    <dgm:pt modelId="{D9F30ADC-1425-4656-97A4-83FEE418B706}">
      <dgm:prSet/>
      <dgm:spPr/>
      <dgm:t>
        <a:bodyPr/>
        <a:lstStyle/>
        <a:p>
          <a:pPr>
            <a:lnSpc>
              <a:spcPct val="100000"/>
            </a:lnSpc>
          </a:pPr>
          <a:r>
            <a:rPr lang="en-US"/>
            <a:t>Incentivize early credit activation</a:t>
          </a:r>
        </a:p>
      </dgm:t>
    </dgm:pt>
    <dgm:pt modelId="{EE89A0AD-A4A9-48B3-972B-96CAF2271F23}" type="parTrans" cxnId="{411B7F5A-8C1C-4558-8D2E-7B94556DA0CD}">
      <dgm:prSet/>
      <dgm:spPr/>
      <dgm:t>
        <a:bodyPr/>
        <a:lstStyle/>
        <a:p>
          <a:endParaRPr lang="en-US"/>
        </a:p>
      </dgm:t>
    </dgm:pt>
    <dgm:pt modelId="{DC7A863D-7CA1-4391-8010-771ED84D2207}" type="sibTrans" cxnId="{411B7F5A-8C1C-4558-8D2E-7B94556DA0CD}">
      <dgm:prSet/>
      <dgm:spPr/>
      <dgm:t>
        <a:bodyPr/>
        <a:lstStyle/>
        <a:p>
          <a:endParaRPr lang="en-US"/>
        </a:p>
      </dgm:t>
    </dgm:pt>
    <dgm:pt modelId="{71038B71-3158-455B-859F-994208F3537C}">
      <dgm:prSet/>
      <dgm:spPr/>
      <dgm:t>
        <a:bodyPr/>
        <a:lstStyle/>
        <a:p>
          <a:pPr>
            <a:lnSpc>
              <a:spcPct val="100000"/>
            </a:lnSpc>
          </a:pPr>
          <a:r>
            <a:rPr lang="en-US" i="1"/>
            <a:t>Example: Activate credit by Jan 15 – Earn $25 reward</a:t>
          </a:r>
          <a:endParaRPr lang="en-US"/>
        </a:p>
      </dgm:t>
    </dgm:pt>
    <dgm:pt modelId="{D1723773-6C88-446B-9D39-DACC4F64E2B0}" type="parTrans" cxnId="{7B3B7BCB-BAA6-49AB-A514-9BA5529D8308}">
      <dgm:prSet/>
      <dgm:spPr/>
      <dgm:t>
        <a:bodyPr/>
        <a:lstStyle/>
        <a:p>
          <a:endParaRPr lang="en-US"/>
        </a:p>
      </dgm:t>
    </dgm:pt>
    <dgm:pt modelId="{13873E81-8613-46C2-8AC3-DEF98FCD8F08}" type="sibTrans" cxnId="{7B3B7BCB-BAA6-49AB-A514-9BA5529D8308}">
      <dgm:prSet/>
      <dgm:spPr/>
      <dgm:t>
        <a:bodyPr/>
        <a:lstStyle/>
        <a:p>
          <a:endParaRPr lang="en-US"/>
        </a:p>
      </dgm:t>
    </dgm:pt>
    <dgm:pt modelId="{56CC1621-D74C-4F9C-AD25-7F09616DE123}">
      <dgm:prSet/>
      <dgm:spPr/>
      <dgm:t>
        <a:bodyPr/>
        <a:lstStyle/>
        <a:p>
          <a:pPr>
            <a:lnSpc>
              <a:spcPct val="100000"/>
            </a:lnSpc>
            <a:defRPr b="1"/>
          </a:pPr>
          <a:r>
            <a:rPr lang="en-US" b="1"/>
            <a:t>Recommendation 2: Boost Post-Approval Usage</a:t>
          </a:r>
          <a:endParaRPr lang="en-US"/>
        </a:p>
      </dgm:t>
    </dgm:pt>
    <dgm:pt modelId="{CA743906-775A-4BA9-BA40-A06B84C3AE05}" type="parTrans" cxnId="{FD4DE80E-D55F-4204-BACF-91BE3889D37F}">
      <dgm:prSet/>
      <dgm:spPr/>
      <dgm:t>
        <a:bodyPr/>
        <a:lstStyle/>
        <a:p>
          <a:endParaRPr lang="en-US"/>
        </a:p>
      </dgm:t>
    </dgm:pt>
    <dgm:pt modelId="{FA37E6D9-3869-4334-9E0B-61BB1B82F860}" type="sibTrans" cxnId="{FD4DE80E-D55F-4204-BACF-91BE3889D37F}">
      <dgm:prSet phldrT="02"/>
      <dgm:spPr/>
      <dgm:t>
        <a:bodyPr/>
        <a:lstStyle/>
        <a:p>
          <a:r>
            <a:rPr lang="en-US"/>
            <a:t>02</a:t>
          </a:r>
        </a:p>
      </dgm:t>
    </dgm:pt>
    <dgm:pt modelId="{69D61034-3B6A-4F39-9682-42D742AAE142}">
      <dgm:prSet/>
      <dgm:spPr/>
      <dgm:t>
        <a:bodyPr/>
        <a:lstStyle/>
        <a:p>
          <a:pPr>
            <a:lnSpc>
              <a:spcPct val="100000"/>
            </a:lnSpc>
          </a:pPr>
          <a:r>
            <a:rPr lang="en-US"/>
            <a:t>Add urgency with simple CTAs</a:t>
          </a:r>
        </a:p>
      </dgm:t>
    </dgm:pt>
    <dgm:pt modelId="{1C024A63-B24C-4B30-82E5-380FF9904FEA}" type="parTrans" cxnId="{E482CF1D-5085-485D-BE25-ED2E00720E0F}">
      <dgm:prSet/>
      <dgm:spPr/>
      <dgm:t>
        <a:bodyPr/>
        <a:lstStyle/>
        <a:p>
          <a:endParaRPr lang="en-US"/>
        </a:p>
      </dgm:t>
    </dgm:pt>
    <dgm:pt modelId="{ECADF7B8-B805-4329-9D4A-D54C490D8A4D}" type="sibTrans" cxnId="{E482CF1D-5085-485D-BE25-ED2E00720E0F}">
      <dgm:prSet/>
      <dgm:spPr/>
      <dgm:t>
        <a:bodyPr/>
        <a:lstStyle/>
        <a:p>
          <a:endParaRPr lang="en-US"/>
        </a:p>
      </dgm:t>
    </dgm:pt>
    <dgm:pt modelId="{831DC3F1-E491-48CB-8FBF-47203EF46644}">
      <dgm:prSet/>
      <dgm:spPr/>
      <dgm:t>
        <a:bodyPr/>
        <a:lstStyle/>
        <a:p>
          <a:pPr>
            <a:lnSpc>
              <a:spcPct val="100000"/>
            </a:lnSpc>
          </a:pPr>
          <a:r>
            <a:rPr lang="en-US" i="1"/>
            <a:t>Example: Use within 3 days – Unlock early usage perks</a:t>
          </a:r>
          <a:endParaRPr lang="en-US"/>
        </a:p>
      </dgm:t>
    </dgm:pt>
    <dgm:pt modelId="{ECBFB19E-615E-4361-A6D1-991F12631BF5}" type="parTrans" cxnId="{425ED6DC-4A76-4D00-9908-B075A26DFB01}">
      <dgm:prSet/>
      <dgm:spPr/>
      <dgm:t>
        <a:bodyPr/>
        <a:lstStyle/>
        <a:p>
          <a:endParaRPr lang="en-US"/>
        </a:p>
      </dgm:t>
    </dgm:pt>
    <dgm:pt modelId="{4C5DCF08-204A-4CA7-B3F2-7BF5A7116447}" type="sibTrans" cxnId="{425ED6DC-4A76-4D00-9908-B075A26DFB01}">
      <dgm:prSet/>
      <dgm:spPr/>
      <dgm:t>
        <a:bodyPr/>
        <a:lstStyle/>
        <a:p>
          <a:endParaRPr lang="en-US"/>
        </a:p>
      </dgm:t>
    </dgm:pt>
    <dgm:pt modelId="{DC3DD313-5807-2443-BCB6-CDBAB8E085EF}" type="pres">
      <dgm:prSet presAssocID="{7B0D2964-FCED-482E-BC1B-7001CA99E284}" presName="Name0" presStyleCnt="0">
        <dgm:presLayoutVars>
          <dgm:animLvl val="lvl"/>
          <dgm:resizeHandles val="exact"/>
        </dgm:presLayoutVars>
      </dgm:prSet>
      <dgm:spPr/>
    </dgm:pt>
    <dgm:pt modelId="{E4F8EA3C-6B5D-A342-AF45-2EC5D9BA1A03}" type="pres">
      <dgm:prSet presAssocID="{0BC61B89-EF14-4B09-9347-A679D5468664}" presName="compositeNode" presStyleCnt="0">
        <dgm:presLayoutVars>
          <dgm:bulletEnabled val="1"/>
        </dgm:presLayoutVars>
      </dgm:prSet>
      <dgm:spPr/>
    </dgm:pt>
    <dgm:pt modelId="{FC093EEF-B42E-514C-BFB4-F47EA7AF28D5}" type="pres">
      <dgm:prSet presAssocID="{0BC61B89-EF14-4B09-9347-A679D5468664}" presName="bgRect" presStyleLbl="alignNode1" presStyleIdx="0" presStyleCnt="2"/>
      <dgm:spPr/>
    </dgm:pt>
    <dgm:pt modelId="{527B7070-6D11-0946-A862-0308AE4DBC89}" type="pres">
      <dgm:prSet presAssocID="{E2E2B3C1-84A9-4826-9AC1-ED0C8EB7F64F}" presName="sibTransNodeRect" presStyleLbl="alignNode1" presStyleIdx="0" presStyleCnt="2">
        <dgm:presLayoutVars>
          <dgm:chMax val="0"/>
          <dgm:bulletEnabled val="1"/>
        </dgm:presLayoutVars>
      </dgm:prSet>
      <dgm:spPr/>
    </dgm:pt>
    <dgm:pt modelId="{6FA6FF77-2A49-914C-8B2F-2B4F6A563571}" type="pres">
      <dgm:prSet presAssocID="{0BC61B89-EF14-4B09-9347-A679D5468664}" presName="nodeRect" presStyleLbl="alignNode1" presStyleIdx="0" presStyleCnt="2">
        <dgm:presLayoutVars>
          <dgm:bulletEnabled val="1"/>
        </dgm:presLayoutVars>
      </dgm:prSet>
      <dgm:spPr/>
    </dgm:pt>
    <dgm:pt modelId="{FC07E5C3-DC25-1147-B51F-0A7C7AC6E6FB}" type="pres">
      <dgm:prSet presAssocID="{E2E2B3C1-84A9-4826-9AC1-ED0C8EB7F64F}" presName="sibTrans" presStyleCnt="0"/>
      <dgm:spPr/>
    </dgm:pt>
    <dgm:pt modelId="{DD3CBD0C-52BD-3349-9D54-327ADEFE7034}" type="pres">
      <dgm:prSet presAssocID="{56CC1621-D74C-4F9C-AD25-7F09616DE123}" presName="compositeNode" presStyleCnt="0">
        <dgm:presLayoutVars>
          <dgm:bulletEnabled val="1"/>
        </dgm:presLayoutVars>
      </dgm:prSet>
      <dgm:spPr/>
    </dgm:pt>
    <dgm:pt modelId="{6F714B86-8719-EB40-9DCE-1E0D1038932E}" type="pres">
      <dgm:prSet presAssocID="{56CC1621-D74C-4F9C-AD25-7F09616DE123}" presName="bgRect" presStyleLbl="alignNode1" presStyleIdx="1" presStyleCnt="2"/>
      <dgm:spPr/>
    </dgm:pt>
    <dgm:pt modelId="{6D0FE0FC-75FB-294C-B8D1-96E4C7A74A14}" type="pres">
      <dgm:prSet presAssocID="{FA37E6D9-3869-4334-9E0B-61BB1B82F860}" presName="sibTransNodeRect" presStyleLbl="alignNode1" presStyleIdx="1" presStyleCnt="2">
        <dgm:presLayoutVars>
          <dgm:chMax val="0"/>
          <dgm:bulletEnabled val="1"/>
        </dgm:presLayoutVars>
      </dgm:prSet>
      <dgm:spPr/>
    </dgm:pt>
    <dgm:pt modelId="{7A9CCB7D-A518-054C-BFBE-12A06D2AF695}" type="pres">
      <dgm:prSet presAssocID="{56CC1621-D74C-4F9C-AD25-7F09616DE123}" presName="nodeRect" presStyleLbl="alignNode1" presStyleIdx="1" presStyleCnt="2">
        <dgm:presLayoutVars>
          <dgm:bulletEnabled val="1"/>
        </dgm:presLayoutVars>
      </dgm:prSet>
      <dgm:spPr/>
    </dgm:pt>
  </dgm:ptLst>
  <dgm:cxnLst>
    <dgm:cxn modelId="{57737B04-B007-8444-9664-38D91E00BC8A}" type="presOf" srcId="{E2E2B3C1-84A9-4826-9AC1-ED0C8EB7F64F}" destId="{527B7070-6D11-0946-A862-0308AE4DBC89}" srcOrd="0" destOrd="0" presId="urn:microsoft.com/office/officeart/2016/7/layout/LinearBlockProcessNumbered"/>
    <dgm:cxn modelId="{FD4DE80E-D55F-4204-BACF-91BE3889D37F}" srcId="{7B0D2964-FCED-482E-BC1B-7001CA99E284}" destId="{56CC1621-D74C-4F9C-AD25-7F09616DE123}" srcOrd="1" destOrd="0" parTransId="{CA743906-775A-4BA9-BA40-A06B84C3AE05}" sibTransId="{FA37E6D9-3869-4334-9E0B-61BB1B82F860}"/>
    <dgm:cxn modelId="{D657C813-1E83-2348-A558-1E702279825A}" type="presOf" srcId="{D9F30ADC-1425-4656-97A4-83FEE418B706}" destId="{6FA6FF77-2A49-914C-8B2F-2B4F6A563571}" srcOrd="0" destOrd="2" presId="urn:microsoft.com/office/officeart/2016/7/layout/LinearBlockProcessNumbered"/>
    <dgm:cxn modelId="{E482CF1D-5085-485D-BE25-ED2E00720E0F}" srcId="{56CC1621-D74C-4F9C-AD25-7F09616DE123}" destId="{69D61034-3B6A-4F39-9682-42D742AAE142}" srcOrd="0" destOrd="0" parTransId="{1C024A63-B24C-4B30-82E5-380FF9904FEA}" sibTransId="{ECADF7B8-B805-4329-9D4A-D54C490D8A4D}"/>
    <dgm:cxn modelId="{1A2CBF1F-20B9-C94C-955B-766E7F1D1B0E}" type="presOf" srcId="{831DC3F1-E491-48CB-8FBF-47203EF46644}" destId="{7A9CCB7D-A518-054C-BFBE-12A06D2AF695}" srcOrd="0" destOrd="2" presId="urn:microsoft.com/office/officeart/2016/7/layout/LinearBlockProcessNumbered"/>
    <dgm:cxn modelId="{8D1B902D-10F1-E94B-A79B-5E69BC9EEB2F}" type="presOf" srcId="{56CC1621-D74C-4F9C-AD25-7F09616DE123}" destId="{6F714B86-8719-EB40-9DCE-1E0D1038932E}" srcOrd="0" destOrd="0" presId="urn:microsoft.com/office/officeart/2016/7/layout/LinearBlockProcessNumbered"/>
    <dgm:cxn modelId="{E7ECF338-137C-6847-98A6-620C6FEFDB33}" type="presOf" srcId="{56CC1621-D74C-4F9C-AD25-7F09616DE123}" destId="{7A9CCB7D-A518-054C-BFBE-12A06D2AF695}" srcOrd="1" destOrd="0" presId="urn:microsoft.com/office/officeart/2016/7/layout/LinearBlockProcessNumbered"/>
    <dgm:cxn modelId="{FC93DE44-893E-D54C-8C05-8B463384CA3F}" type="presOf" srcId="{71038B71-3158-455B-859F-994208F3537C}" destId="{6FA6FF77-2A49-914C-8B2F-2B4F6A563571}" srcOrd="0" destOrd="3" presId="urn:microsoft.com/office/officeart/2016/7/layout/LinearBlockProcessNumbered"/>
    <dgm:cxn modelId="{527CF54B-5039-4A31-A2AC-6DB3E1D417AA}" srcId="{7B0D2964-FCED-482E-BC1B-7001CA99E284}" destId="{0BC61B89-EF14-4B09-9347-A679D5468664}" srcOrd="0" destOrd="0" parTransId="{7DDDC277-AB2A-4EC4-B891-A26670B18894}" sibTransId="{E2E2B3C1-84A9-4826-9AC1-ED0C8EB7F64F}"/>
    <dgm:cxn modelId="{77E48C53-85BB-9142-AED0-8F9A1F1AC8CF}" type="presOf" srcId="{7B0D2964-FCED-482E-BC1B-7001CA99E284}" destId="{DC3DD313-5807-2443-BCB6-CDBAB8E085EF}" srcOrd="0" destOrd="0" presId="urn:microsoft.com/office/officeart/2016/7/layout/LinearBlockProcessNumbered"/>
    <dgm:cxn modelId="{411B7F5A-8C1C-4558-8D2E-7B94556DA0CD}" srcId="{0BC61B89-EF14-4B09-9347-A679D5468664}" destId="{D9F30ADC-1425-4656-97A4-83FEE418B706}" srcOrd="1" destOrd="0" parTransId="{EE89A0AD-A4A9-48B3-972B-96CAF2271F23}" sibTransId="{DC7A863D-7CA1-4391-8010-771ED84D2207}"/>
    <dgm:cxn modelId="{17310D6E-F0E8-044A-BD75-01D149048876}" type="presOf" srcId="{0BC61B89-EF14-4B09-9347-A679D5468664}" destId="{6FA6FF77-2A49-914C-8B2F-2B4F6A563571}" srcOrd="1" destOrd="0" presId="urn:microsoft.com/office/officeart/2016/7/layout/LinearBlockProcessNumbered"/>
    <dgm:cxn modelId="{1A4BF675-DCEB-6646-BABC-CA7A0A083A10}" type="presOf" srcId="{FA37E6D9-3869-4334-9E0B-61BB1B82F860}" destId="{6D0FE0FC-75FB-294C-B8D1-96E4C7A74A14}" srcOrd="0" destOrd="0" presId="urn:microsoft.com/office/officeart/2016/7/layout/LinearBlockProcessNumbered"/>
    <dgm:cxn modelId="{5A9484A6-EF04-2440-9D7A-7C86C9D6A77D}" type="presOf" srcId="{0BC61B89-EF14-4B09-9347-A679D5468664}" destId="{FC093EEF-B42E-514C-BFB4-F47EA7AF28D5}" srcOrd="0" destOrd="0" presId="urn:microsoft.com/office/officeart/2016/7/layout/LinearBlockProcessNumbered"/>
    <dgm:cxn modelId="{28F408B7-EA92-43FD-B5DA-6C3380185D5C}" srcId="{0BC61B89-EF14-4B09-9347-A679D5468664}" destId="{6A7FCF26-4B61-4ABF-B62C-A54CD8577246}" srcOrd="0" destOrd="0" parTransId="{41BFADE7-9A20-4D7D-94E5-148E0744F899}" sibTransId="{A4EE1538-CBFB-412F-A8D4-D6E6789C1A7B}"/>
    <dgm:cxn modelId="{7B3B7BCB-BAA6-49AB-A514-9BA5529D8308}" srcId="{0BC61B89-EF14-4B09-9347-A679D5468664}" destId="{71038B71-3158-455B-859F-994208F3537C}" srcOrd="2" destOrd="0" parTransId="{D1723773-6C88-446B-9D39-DACC4F64E2B0}" sibTransId="{13873E81-8613-46C2-8AC3-DEF98FCD8F08}"/>
    <dgm:cxn modelId="{425ED6DC-4A76-4D00-9908-B075A26DFB01}" srcId="{56CC1621-D74C-4F9C-AD25-7F09616DE123}" destId="{831DC3F1-E491-48CB-8FBF-47203EF46644}" srcOrd="1" destOrd="0" parTransId="{ECBFB19E-615E-4361-A6D1-991F12631BF5}" sibTransId="{4C5DCF08-204A-4CA7-B3F2-7BF5A7116447}"/>
    <dgm:cxn modelId="{6BB1D4E3-D195-5E40-B930-F14369055397}" type="presOf" srcId="{6A7FCF26-4B61-4ABF-B62C-A54CD8577246}" destId="{6FA6FF77-2A49-914C-8B2F-2B4F6A563571}" srcOrd="0" destOrd="1" presId="urn:microsoft.com/office/officeart/2016/7/layout/LinearBlockProcessNumbered"/>
    <dgm:cxn modelId="{C061EEFB-9A91-A84B-A443-92370E2B0385}" type="presOf" srcId="{69D61034-3B6A-4F39-9682-42D742AAE142}" destId="{7A9CCB7D-A518-054C-BFBE-12A06D2AF695}" srcOrd="0" destOrd="1" presId="urn:microsoft.com/office/officeart/2016/7/layout/LinearBlockProcessNumbered"/>
    <dgm:cxn modelId="{48A96362-4040-AF4F-9393-368D7A2936E4}" type="presParOf" srcId="{DC3DD313-5807-2443-BCB6-CDBAB8E085EF}" destId="{E4F8EA3C-6B5D-A342-AF45-2EC5D9BA1A03}" srcOrd="0" destOrd="0" presId="urn:microsoft.com/office/officeart/2016/7/layout/LinearBlockProcessNumbered"/>
    <dgm:cxn modelId="{68ACFD08-F246-1644-B9EF-B423DD9557C6}" type="presParOf" srcId="{E4F8EA3C-6B5D-A342-AF45-2EC5D9BA1A03}" destId="{FC093EEF-B42E-514C-BFB4-F47EA7AF28D5}" srcOrd="0" destOrd="0" presId="urn:microsoft.com/office/officeart/2016/7/layout/LinearBlockProcessNumbered"/>
    <dgm:cxn modelId="{1C5D7790-2214-C645-B82A-4DC89F9D75F7}" type="presParOf" srcId="{E4F8EA3C-6B5D-A342-AF45-2EC5D9BA1A03}" destId="{527B7070-6D11-0946-A862-0308AE4DBC89}" srcOrd="1" destOrd="0" presId="urn:microsoft.com/office/officeart/2016/7/layout/LinearBlockProcessNumbered"/>
    <dgm:cxn modelId="{ACE69CA9-D0E0-554A-BD41-799DE26174A9}" type="presParOf" srcId="{E4F8EA3C-6B5D-A342-AF45-2EC5D9BA1A03}" destId="{6FA6FF77-2A49-914C-8B2F-2B4F6A563571}" srcOrd="2" destOrd="0" presId="urn:microsoft.com/office/officeart/2016/7/layout/LinearBlockProcessNumbered"/>
    <dgm:cxn modelId="{E449841A-446F-7745-8AEB-BE59D868A1E1}" type="presParOf" srcId="{DC3DD313-5807-2443-BCB6-CDBAB8E085EF}" destId="{FC07E5C3-DC25-1147-B51F-0A7C7AC6E6FB}" srcOrd="1" destOrd="0" presId="urn:microsoft.com/office/officeart/2016/7/layout/LinearBlockProcessNumbered"/>
    <dgm:cxn modelId="{3D2E1572-3F3E-4143-ABF1-E080C1773A36}" type="presParOf" srcId="{DC3DD313-5807-2443-BCB6-CDBAB8E085EF}" destId="{DD3CBD0C-52BD-3349-9D54-327ADEFE7034}" srcOrd="2" destOrd="0" presId="urn:microsoft.com/office/officeart/2016/7/layout/LinearBlockProcessNumbered"/>
    <dgm:cxn modelId="{5DD16AC9-ECF9-9D46-8AC4-7A108BCE72B0}" type="presParOf" srcId="{DD3CBD0C-52BD-3349-9D54-327ADEFE7034}" destId="{6F714B86-8719-EB40-9DCE-1E0D1038932E}" srcOrd="0" destOrd="0" presId="urn:microsoft.com/office/officeart/2016/7/layout/LinearBlockProcessNumbered"/>
    <dgm:cxn modelId="{3658CA1B-942F-4547-A062-77769CB195C8}" type="presParOf" srcId="{DD3CBD0C-52BD-3349-9D54-327ADEFE7034}" destId="{6D0FE0FC-75FB-294C-B8D1-96E4C7A74A14}" srcOrd="1" destOrd="0" presId="urn:microsoft.com/office/officeart/2016/7/layout/LinearBlockProcessNumbered"/>
    <dgm:cxn modelId="{96446865-20A2-7D4A-B857-3C74C6EFE39D}" type="presParOf" srcId="{DD3CBD0C-52BD-3349-9D54-327ADEFE7034}" destId="{7A9CCB7D-A518-054C-BFBE-12A06D2AF695}"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7B5068-23D2-4AAF-BC27-1C1CBA1F54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15BC16-1FD1-4FCE-A3E4-832D9B17C0E1}">
      <dgm:prSet/>
      <dgm:spPr/>
      <dgm:t>
        <a:bodyPr/>
        <a:lstStyle/>
        <a:p>
          <a:pPr>
            <a:lnSpc>
              <a:spcPct val="100000"/>
            </a:lnSpc>
            <a:defRPr cap="all"/>
          </a:pPr>
          <a:r>
            <a:rPr lang="en-US"/>
            <a:t>What could have been better?</a:t>
          </a:r>
        </a:p>
      </dgm:t>
    </dgm:pt>
    <dgm:pt modelId="{948A6473-E32C-45D2-A75D-1A343090B20F}" type="parTrans" cxnId="{213FE71E-C82E-4168-85CA-77427AA5C455}">
      <dgm:prSet/>
      <dgm:spPr/>
      <dgm:t>
        <a:bodyPr/>
        <a:lstStyle/>
        <a:p>
          <a:endParaRPr lang="en-US"/>
        </a:p>
      </dgm:t>
    </dgm:pt>
    <dgm:pt modelId="{2BA7757C-2427-4469-A981-CA2D51CF4894}" type="sibTrans" cxnId="{213FE71E-C82E-4168-85CA-77427AA5C455}">
      <dgm:prSet/>
      <dgm:spPr/>
      <dgm:t>
        <a:bodyPr/>
        <a:lstStyle/>
        <a:p>
          <a:endParaRPr lang="en-US"/>
        </a:p>
      </dgm:t>
    </dgm:pt>
    <dgm:pt modelId="{E41309CB-A199-4348-B0D8-A2C29B8BF590}">
      <dgm:prSet/>
      <dgm:spPr/>
      <dgm:t>
        <a:bodyPr/>
        <a:lstStyle/>
        <a:p>
          <a:pPr>
            <a:lnSpc>
              <a:spcPct val="100000"/>
            </a:lnSpc>
            <a:defRPr cap="all"/>
          </a:pPr>
          <a:r>
            <a:rPr lang="en-US"/>
            <a:t>What are my Learnings?</a:t>
          </a:r>
        </a:p>
      </dgm:t>
    </dgm:pt>
    <dgm:pt modelId="{1090E18B-CC49-4B00-8983-21B3EC3C3D4E}" type="parTrans" cxnId="{54593F45-20CA-4500-8F2E-6329290139E9}">
      <dgm:prSet/>
      <dgm:spPr/>
      <dgm:t>
        <a:bodyPr/>
        <a:lstStyle/>
        <a:p>
          <a:endParaRPr lang="en-US"/>
        </a:p>
      </dgm:t>
    </dgm:pt>
    <dgm:pt modelId="{4BDF809B-8A62-4D9A-8A8E-8AE404606B4E}" type="sibTrans" cxnId="{54593F45-20CA-4500-8F2E-6329290139E9}">
      <dgm:prSet/>
      <dgm:spPr/>
      <dgm:t>
        <a:bodyPr/>
        <a:lstStyle/>
        <a:p>
          <a:endParaRPr lang="en-US"/>
        </a:p>
      </dgm:t>
    </dgm:pt>
    <dgm:pt modelId="{6B62F315-9D51-4616-B676-550B1796F465}" type="pres">
      <dgm:prSet presAssocID="{727B5068-23D2-4AAF-BC27-1C1CBA1F5400}" presName="root" presStyleCnt="0">
        <dgm:presLayoutVars>
          <dgm:dir/>
          <dgm:resizeHandles val="exact"/>
        </dgm:presLayoutVars>
      </dgm:prSet>
      <dgm:spPr/>
    </dgm:pt>
    <dgm:pt modelId="{56EAA67C-CDC6-478D-A0D2-5629959B3862}" type="pres">
      <dgm:prSet presAssocID="{4015BC16-1FD1-4FCE-A3E4-832D9B17C0E1}" presName="compNode" presStyleCnt="0"/>
      <dgm:spPr/>
    </dgm:pt>
    <dgm:pt modelId="{F9ED8E86-C81C-490B-96F4-86276F2FE766}" type="pres">
      <dgm:prSet presAssocID="{4015BC16-1FD1-4FCE-A3E4-832D9B17C0E1}" presName="iconBgRect" presStyleLbl="bgShp" presStyleIdx="0" presStyleCnt="2"/>
      <dgm:spPr>
        <a:prstGeom prst="round2DiagRect">
          <a:avLst>
            <a:gd name="adj1" fmla="val 29727"/>
            <a:gd name="adj2" fmla="val 0"/>
          </a:avLst>
        </a:prstGeom>
      </dgm:spPr>
    </dgm:pt>
    <dgm:pt modelId="{6B5999EA-8140-41FA-9234-76A433FCB3CC}" type="pres">
      <dgm:prSet presAssocID="{4015BC16-1FD1-4FCE-A3E4-832D9B17C0E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9B224FEF-F51A-4B52-8ED4-102D74A8FCC0}" type="pres">
      <dgm:prSet presAssocID="{4015BC16-1FD1-4FCE-A3E4-832D9B17C0E1}" presName="spaceRect" presStyleCnt="0"/>
      <dgm:spPr/>
    </dgm:pt>
    <dgm:pt modelId="{36C48231-B49C-423D-B171-1A477F158117}" type="pres">
      <dgm:prSet presAssocID="{4015BC16-1FD1-4FCE-A3E4-832D9B17C0E1}" presName="textRect" presStyleLbl="revTx" presStyleIdx="0" presStyleCnt="2">
        <dgm:presLayoutVars>
          <dgm:chMax val="1"/>
          <dgm:chPref val="1"/>
        </dgm:presLayoutVars>
      </dgm:prSet>
      <dgm:spPr/>
    </dgm:pt>
    <dgm:pt modelId="{C72FBE2C-1499-4D9F-84F2-36DB334BBAFD}" type="pres">
      <dgm:prSet presAssocID="{2BA7757C-2427-4469-A981-CA2D51CF4894}" presName="sibTrans" presStyleCnt="0"/>
      <dgm:spPr/>
    </dgm:pt>
    <dgm:pt modelId="{2DD47503-19DC-4B26-BC52-549F88D732A3}" type="pres">
      <dgm:prSet presAssocID="{E41309CB-A199-4348-B0D8-A2C29B8BF590}" presName="compNode" presStyleCnt="0"/>
      <dgm:spPr/>
    </dgm:pt>
    <dgm:pt modelId="{6F1DA571-AD80-49D4-8673-803A21411018}" type="pres">
      <dgm:prSet presAssocID="{E41309CB-A199-4348-B0D8-A2C29B8BF590}" presName="iconBgRect" presStyleLbl="bgShp" presStyleIdx="1" presStyleCnt="2"/>
      <dgm:spPr>
        <a:prstGeom prst="round2DiagRect">
          <a:avLst>
            <a:gd name="adj1" fmla="val 29727"/>
            <a:gd name="adj2" fmla="val 0"/>
          </a:avLst>
        </a:prstGeom>
      </dgm:spPr>
    </dgm:pt>
    <dgm:pt modelId="{6821206A-FC13-49B6-855D-9FECD688B313}" type="pres">
      <dgm:prSet presAssocID="{E41309CB-A199-4348-B0D8-A2C29B8BF5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2BE4F4B-5773-4801-8333-20581FF7ABD2}" type="pres">
      <dgm:prSet presAssocID="{E41309CB-A199-4348-B0D8-A2C29B8BF590}" presName="spaceRect" presStyleCnt="0"/>
      <dgm:spPr/>
    </dgm:pt>
    <dgm:pt modelId="{D0F98C41-EE9F-44BF-9D74-85F6DDCDF912}" type="pres">
      <dgm:prSet presAssocID="{E41309CB-A199-4348-B0D8-A2C29B8BF590}" presName="textRect" presStyleLbl="revTx" presStyleIdx="1" presStyleCnt="2">
        <dgm:presLayoutVars>
          <dgm:chMax val="1"/>
          <dgm:chPref val="1"/>
        </dgm:presLayoutVars>
      </dgm:prSet>
      <dgm:spPr/>
    </dgm:pt>
  </dgm:ptLst>
  <dgm:cxnLst>
    <dgm:cxn modelId="{213FE71E-C82E-4168-85CA-77427AA5C455}" srcId="{727B5068-23D2-4AAF-BC27-1C1CBA1F5400}" destId="{4015BC16-1FD1-4FCE-A3E4-832D9B17C0E1}" srcOrd="0" destOrd="0" parTransId="{948A6473-E32C-45D2-A75D-1A343090B20F}" sibTransId="{2BA7757C-2427-4469-A981-CA2D51CF4894}"/>
    <dgm:cxn modelId="{54593F45-20CA-4500-8F2E-6329290139E9}" srcId="{727B5068-23D2-4AAF-BC27-1C1CBA1F5400}" destId="{E41309CB-A199-4348-B0D8-A2C29B8BF590}" srcOrd="1" destOrd="0" parTransId="{1090E18B-CC49-4B00-8983-21B3EC3C3D4E}" sibTransId="{4BDF809B-8A62-4D9A-8A8E-8AE404606B4E}"/>
    <dgm:cxn modelId="{86F95D4C-1818-B34F-BB33-F692FFCFCF06}" type="presOf" srcId="{E41309CB-A199-4348-B0D8-A2C29B8BF590}" destId="{D0F98C41-EE9F-44BF-9D74-85F6DDCDF912}" srcOrd="0" destOrd="0" presId="urn:microsoft.com/office/officeart/2018/5/layout/IconLeafLabelList"/>
    <dgm:cxn modelId="{09148987-9F06-F941-AC02-45C53E4E9738}" type="presOf" srcId="{4015BC16-1FD1-4FCE-A3E4-832D9B17C0E1}" destId="{36C48231-B49C-423D-B171-1A477F158117}" srcOrd="0" destOrd="0" presId="urn:microsoft.com/office/officeart/2018/5/layout/IconLeafLabelList"/>
    <dgm:cxn modelId="{63EFD499-3513-0A4C-9F05-87928705C6E7}" type="presOf" srcId="{727B5068-23D2-4AAF-BC27-1C1CBA1F5400}" destId="{6B62F315-9D51-4616-B676-550B1796F465}" srcOrd="0" destOrd="0" presId="urn:microsoft.com/office/officeart/2018/5/layout/IconLeafLabelList"/>
    <dgm:cxn modelId="{28EDF928-C50D-434B-A630-3E4A61B3A8AA}" type="presParOf" srcId="{6B62F315-9D51-4616-B676-550B1796F465}" destId="{56EAA67C-CDC6-478D-A0D2-5629959B3862}" srcOrd="0" destOrd="0" presId="urn:microsoft.com/office/officeart/2018/5/layout/IconLeafLabelList"/>
    <dgm:cxn modelId="{BABF03DA-7E9C-E744-8AE3-21C8563359B7}" type="presParOf" srcId="{56EAA67C-CDC6-478D-A0D2-5629959B3862}" destId="{F9ED8E86-C81C-490B-96F4-86276F2FE766}" srcOrd="0" destOrd="0" presId="urn:microsoft.com/office/officeart/2018/5/layout/IconLeafLabelList"/>
    <dgm:cxn modelId="{D85584BE-5E17-E743-9B40-2EB3AC823252}" type="presParOf" srcId="{56EAA67C-CDC6-478D-A0D2-5629959B3862}" destId="{6B5999EA-8140-41FA-9234-76A433FCB3CC}" srcOrd="1" destOrd="0" presId="urn:microsoft.com/office/officeart/2018/5/layout/IconLeafLabelList"/>
    <dgm:cxn modelId="{B5279BE2-62F6-A042-B75C-EEFF7152CE99}" type="presParOf" srcId="{56EAA67C-CDC6-478D-A0D2-5629959B3862}" destId="{9B224FEF-F51A-4B52-8ED4-102D74A8FCC0}" srcOrd="2" destOrd="0" presId="urn:microsoft.com/office/officeart/2018/5/layout/IconLeafLabelList"/>
    <dgm:cxn modelId="{99319810-9E84-F249-9C50-E23E416CC31F}" type="presParOf" srcId="{56EAA67C-CDC6-478D-A0D2-5629959B3862}" destId="{36C48231-B49C-423D-B171-1A477F158117}" srcOrd="3" destOrd="0" presId="urn:microsoft.com/office/officeart/2018/5/layout/IconLeafLabelList"/>
    <dgm:cxn modelId="{D8F76C1D-7471-C64C-AA5D-8580535323F8}" type="presParOf" srcId="{6B62F315-9D51-4616-B676-550B1796F465}" destId="{C72FBE2C-1499-4D9F-84F2-36DB334BBAFD}" srcOrd="1" destOrd="0" presId="urn:microsoft.com/office/officeart/2018/5/layout/IconLeafLabelList"/>
    <dgm:cxn modelId="{A0845D24-81BC-EA4A-A6D8-1D10499160FD}" type="presParOf" srcId="{6B62F315-9D51-4616-B676-550B1796F465}" destId="{2DD47503-19DC-4B26-BC52-549F88D732A3}" srcOrd="2" destOrd="0" presId="urn:microsoft.com/office/officeart/2018/5/layout/IconLeafLabelList"/>
    <dgm:cxn modelId="{C289FB4A-2C08-0F4D-9807-AFD7436361E7}" type="presParOf" srcId="{2DD47503-19DC-4B26-BC52-549F88D732A3}" destId="{6F1DA571-AD80-49D4-8673-803A21411018}" srcOrd="0" destOrd="0" presId="urn:microsoft.com/office/officeart/2018/5/layout/IconLeafLabelList"/>
    <dgm:cxn modelId="{50B71107-87FA-DF47-B8AA-3CB85E20AE09}" type="presParOf" srcId="{2DD47503-19DC-4B26-BC52-549F88D732A3}" destId="{6821206A-FC13-49B6-855D-9FECD688B313}" srcOrd="1" destOrd="0" presId="urn:microsoft.com/office/officeart/2018/5/layout/IconLeafLabelList"/>
    <dgm:cxn modelId="{7129155E-0082-FC4F-9834-0E76FAD57662}" type="presParOf" srcId="{2DD47503-19DC-4B26-BC52-549F88D732A3}" destId="{F2BE4F4B-5773-4801-8333-20581FF7ABD2}" srcOrd="2" destOrd="0" presId="urn:microsoft.com/office/officeart/2018/5/layout/IconLeafLabelList"/>
    <dgm:cxn modelId="{12DCA226-3998-9042-AAE6-8CD1ADDCA07A}" type="presParOf" srcId="{2DD47503-19DC-4B26-BC52-549F88D732A3}" destId="{D0F98C41-EE9F-44BF-9D74-85F6DDCDF91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096DF-68B4-4315-920A-67CFCA7A1015}">
      <dsp:nvSpPr>
        <dsp:cNvPr id="0" name=""/>
        <dsp:cNvSpPr/>
      </dsp:nvSpPr>
      <dsp:spPr>
        <a:xfrm>
          <a:off x="275965" y="182871"/>
          <a:ext cx="1368756" cy="136875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01FF5C-EEAC-4B50-8371-92424A350440}">
      <dsp:nvSpPr>
        <dsp:cNvPr id="0" name=""/>
        <dsp:cNvSpPr/>
      </dsp:nvSpPr>
      <dsp:spPr>
        <a:xfrm>
          <a:off x="563404" y="470310"/>
          <a:ext cx="793878" cy="7938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082B0B-77A7-4873-8B7F-2972F309544B}">
      <dsp:nvSpPr>
        <dsp:cNvPr id="0" name=""/>
        <dsp:cNvSpPr/>
      </dsp:nvSpPr>
      <dsp:spPr>
        <a:xfrm>
          <a:off x="1938026" y="182871"/>
          <a:ext cx="3226354"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Analyze the dataset provided as part of Snap Finance’s BI Engineer assessment</a:t>
          </a:r>
        </a:p>
      </dsp:txBody>
      <dsp:txXfrm>
        <a:off x="1938026" y="182871"/>
        <a:ext cx="3226354" cy="1368756"/>
      </dsp:txXfrm>
    </dsp:sp>
    <dsp:sp modelId="{E53D59B4-3660-420C-881B-C84B1854549B}">
      <dsp:nvSpPr>
        <dsp:cNvPr id="0" name=""/>
        <dsp:cNvSpPr/>
      </dsp:nvSpPr>
      <dsp:spPr>
        <a:xfrm>
          <a:off x="5726548" y="182871"/>
          <a:ext cx="1368756" cy="136875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F606F6-FDCE-4240-BB7D-6CAB8338CD76}">
      <dsp:nvSpPr>
        <dsp:cNvPr id="0" name=""/>
        <dsp:cNvSpPr/>
      </dsp:nvSpPr>
      <dsp:spPr>
        <a:xfrm>
          <a:off x="6013987" y="470310"/>
          <a:ext cx="793878" cy="7938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F69D11-C342-4BFA-B2F5-C10092702B13}">
      <dsp:nvSpPr>
        <dsp:cNvPr id="0" name=""/>
        <dsp:cNvSpPr/>
      </dsp:nvSpPr>
      <dsp:spPr>
        <a:xfrm>
          <a:off x="7388609" y="182871"/>
          <a:ext cx="3226354"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Interpret the data as representative of Snap’s </a:t>
          </a:r>
          <a:r>
            <a:rPr lang="en-US" sz="2400" b="1" i="1" kern="1200" dirty="0"/>
            <a:t>Lease-to-Own</a:t>
          </a:r>
          <a:r>
            <a:rPr lang="en-US" sz="2400" kern="1200" dirty="0"/>
            <a:t> credit product</a:t>
          </a:r>
        </a:p>
      </dsp:txBody>
      <dsp:txXfrm>
        <a:off x="7388609" y="182871"/>
        <a:ext cx="3226354" cy="1368756"/>
      </dsp:txXfrm>
    </dsp:sp>
    <dsp:sp modelId="{9AEAFC2D-20D7-41F1-A4CF-B09082C9AE62}">
      <dsp:nvSpPr>
        <dsp:cNvPr id="0" name=""/>
        <dsp:cNvSpPr/>
      </dsp:nvSpPr>
      <dsp:spPr>
        <a:xfrm>
          <a:off x="275965" y="2187234"/>
          <a:ext cx="1368756" cy="136875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BD44F1-2AAE-4B25-9305-4A5DC4DC7F9E}">
      <dsp:nvSpPr>
        <dsp:cNvPr id="0" name=""/>
        <dsp:cNvSpPr/>
      </dsp:nvSpPr>
      <dsp:spPr>
        <a:xfrm>
          <a:off x="563404" y="2474673"/>
          <a:ext cx="793878" cy="7938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DCB72-E7C4-448A-9B61-48F90695598F}">
      <dsp:nvSpPr>
        <dsp:cNvPr id="0" name=""/>
        <dsp:cNvSpPr/>
      </dsp:nvSpPr>
      <dsp:spPr>
        <a:xfrm>
          <a:off x="1938026" y="2187234"/>
          <a:ext cx="3226354"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Evaluate customer behavior, campaign performance, and credit usage trends</a:t>
          </a:r>
        </a:p>
      </dsp:txBody>
      <dsp:txXfrm>
        <a:off x="1938026" y="2187234"/>
        <a:ext cx="3226354" cy="1368756"/>
      </dsp:txXfrm>
    </dsp:sp>
    <dsp:sp modelId="{8EE8FC3F-82F6-49E2-8E8E-4F6F2D831249}">
      <dsp:nvSpPr>
        <dsp:cNvPr id="0" name=""/>
        <dsp:cNvSpPr/>
      </dsp:nvSpPr>
      <dsp:spPr>
        <a:xfrm>
          <a:off x="5726548" y="2187234"/>
          <a:ext cx="1368756" cy="136875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37219-63C8-4568-B1F1-7BF319A76319}">
      <dsp:nvSpPr>
        <dsp:cNvPr id="0" name=""/>
        <dsp:cNvSpPr/>
      </dsp:nvSpPr>
      <dsp:spPr>
        <a:xfrm>
          <a:off x="6013987" y="2474673"/>
          <a:ext cx="793878" cy="7938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F8385-EAF1-49A5-BE4B-60313513C2FB}">
      <dsp:nvSpPr>
        <dsp:cNvPr id="0" name=""/>
        <dsp:cNvSpPr/>
      </dsp:nvSpPr>
      <dsp:spPr>
        <a:xfrm>
          <a:off x="7388609" y="2187234"/>
          <a:ext cx="3226354"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Focus specifically on understanding </a:t>
          </a:r>
          <a:r>
            <a:rPr lang="en-US" sz="2400" b="1" kern="1200"/>
            <a:t>credit utilization across marketing channels</a:t>
          </a:r>
          <a:endParaRPr lang="en-US" sz="2400" kern="1200"/>
        </a:p>
      </dsp:txBody>
      <dsp:txXfrm>
        <a:off x="7388609" y="2187234"/>
        <a:ext cx="3226354" cy="136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93EEF-B42E-514C-BFB4-F47EA7AF28D5}">
      <dsp:nvSpPr>
        <dsp:cNvPr id="0" name=""/>
        <dsp:cNvSpPr/>
      </dsp:nvSpPr>
      <dsp:spPr>
        <a:xfrm>
          <a:off x="3403" y="0"/>
          <a:ext cx="5232751" cy="373886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6880" tIns="0" rIns="516880" bIns="330200" numCol="1" spcCol="1270" anchor="t" anchorCtr="0">
          <a:noAutofit/>
        </a:bodyPr>
        <a:lstStyle/>
        <a:p>
          <a:pPr marL="0" lvl="0" indent="0" algn="l" defTabSz="844550">
            <a:lnSpc>
              <a:spcPct val="100000"/>
            </a:lnSpc>
            <a:spcBef>
              <a:spcPct val="0"/>
            </a:spcBef>
            <a:spcAft>
              <a:spcPct val="35000"/>
            </a:spcAft>
            <a:buNone/>
            <a:defRPr b="1"/>
          </a:pPr>
          <a:r>
            <a:rPr lang="en-US" sz="1900" b="1" kern="1200"/>
            <a:t>Recommendation 1: Combat Year-End Drop</a:t>
          </a:r>
          <a:endParaRPr lang="en-US" sz="1900" kern="1200"/>
        </a:p>
        <a:p>
          <a:pPr marL="114300" lvl="1" indent="-114300" algn="l" defTabSz="666750">
            <a:lnSpc>
              <a:spcPct val="100000"/>
            </a:lnSpc>
            <a:spcBef>
              <a:spcPct val="0"/>
            </a:spcBef>
            <a:spcAft>
              <a:spcPct val="15000"/>
            </a:spcAft>
            <a:buChar char="•"/>
          </a:pPr>
          <a:r>
            <a:rPr lang="en-US" sz="1500" kern="1200" dirty="0"/>
            <a:t>Launch </a:t>
          </a:r>
          <a:r>
            <a:rPr lang="en-US" sz="1500" b="1" kern="1200" dirty="0"/>
            <a:t>“New Year Credit Push”</a:t>
          </a:r>
          <a:r>
            <a:rPr lang="en-US" sz="1500" kern="1200" dirty="0"/>
            <a:t> in late December</a:t>
          </a:r>
        </a:p>
        <a:p>
          <a:pPr marL="114300" lvl="1" indent="-114300" algn="l" defTabSz="666750">
            <a:lnSpc>
              <a:spcPct val="100000"/>
            </a:lnSpc>
            <a:spcBef>
              <a:spcPct val="0"/>
            </a:spcBef>
            <a:spcAft>
              <a:spcPct val="15000"/>
            </a:spcAft>
            <a:buChar char="•"/>
          </a:pPr>
          <a:r>
            <a:rPr lang="en-US" sz="1500" kern="1200"/>
            <a:t>Incentivize early credit activation</a:t>
          </a:r>
        </a:p>
        <a:p>
          <a:pPr marL="114300" lvl="1" indent="-114300" algn="l" defTabSz="666750">
            <a:lnSpc>
              <a:spcPct val="100000"/>
            </a:lnSpc>
            <a:spcBef>
              <a:spcPct val="0"/>
            </a:spcBef>
            <a:spcAft>
              <a:spcPct val="15000"/>
            </a:spcAft>
            <a:buChar char="•"/>
          </a:pPr>
          <a:r>
            <a:rPr lang="en-US" sz="1500" i="1" kern="1200"/>
            <a:t>Example: Activate credit by Jan 15 – Earn $25 reward</a:t>
          </a:r>
          <a:endParaRPr lang="en-US" sz="1500" kern="1200"/>
        </a:p>
      </dsp:txBody>
      <dsp:txXfrm>
        <a:off x="3403" y="1495545"/>
        <a:ext cx="5232751" cy="2243317"/>
      </dsp:txXfrm>
    </dsp:sp>
    <dsp:sp modelId="{527B7070-6D11-0946-A862-0308AE4DBC89}">
      <dsp:nvSpPr>
        <dsp:cNvPr id="0" name=""/>
        <dsp:cNvSpPr/>
      </dsp:nvSpPr>
      <dsp:spPr>
        <a:xfrm>
          <a:off x="3403" y="0"/>
          <a:ext cx="5232751" cy="14955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16880" tIns="165100" rIns="51688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403" y="0"/>
        <a:ext cx="5232751" cy="1495545"/>
      </dsp:txXfrm>
    </dsp:sp>
    <dsp:sp modelId="{6F714B86-8719-EB40-9DCE-1E0D1038932E}">
      <dsp:nvSpPr>
        <dsp:cNvPr id="0" name=""/>
        <dsp:cNvSpPr/>
      </dsp:nvSpPr>
      <dsp:spPr>
        <a:xfrm>
          <a:off x="5654774" y="0"/>
          <a:ext cx="5232751" cy="3738863"/>
        </a:xfrm>
        <a:prstGeom prst="rect">
          <a:avLst/>
        </a:prstGeom>
        <a:solidFill>
          <a:schemeClr val="accent2">
            <a:hueOff val="7072097"/>
            <a:satOff val="-26638"/>
            <a:lumOff val="22353"/>
            <a:alphaOff val="0"/>
          </a:schemeClr>
        </a:solidFill>
        <a:ln w="12700" cap="flat" cmpd="sng" algn="ctr">
          <a:solidFill>
            <a:schemeClr val="accent2">
              <a:hueOff val="7072097"/>
              <a:satOff val="-26638"/>
              <a:lumOff val="2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6880" tIns="0" rIns="516880" bIns="330200" numCol="1" spcCol="1270" anchor="t" anchorCtr="0">
          <a:noAutofit/>
        </a:bodyPr>
        <a:lstStyle/>
        <a:p>
          <a:pPr marL="0" lvl="0" indent="0" algn="l" defTabSz="844550">
            <a:lnSpc>
              <a:spcPct val="100000"/>
            </a:lnSpc>
            <a:spcBef>
              <a:spcPct val="0"/>
            </a:spcBef>
            <a:spcAft>
              <a:spcPct val="35000"/>
            </a:spcAft>
            <a:buNone/>
            <a:defRPr b="1"/>
          </a:pPr>
          <a:r>
            <a:rPr lang="en-US" sz="1900" b="1" kern="1200"/>
            <a:t>Recommendation 2: Boost Post-Approval Usage</a:t>
          </a:r>
          <a:endParaRPr lang="en-US" sz="1900" kern="1200"/>
        </a:p>
        <a:p>
          <a:pPr marL="114300" lvl="1" indent="-114300" algn="l" defTabSz="666750">
            <a:lnSpc>
              <a:spcPct val="100000"/>
            </a:lnSpc>
            <a:spcBef>
              <a:spcPct val="0"/>
            </a:spcBef>
            <a:spcAft>
              <a:spcPct val="15000"/>
            </a:spcAft>
            <a:buChar char="•"/>
          </a:pPr>
          <a:r>
            <a:rPr lang="en-US" sz="1500" kern="1200"/>
            <a:t>Add urgency with simple CTAs</a:t>
          </a:r>
        </a:p>
        <a:p>
          <a:pPr marL="114300" lvl="1" indent="-114300" algn="l" defTabSz="666750">
            <a:lnSpc>
              <a:spcPct val="100000"/>
            </a:lnSpc>
            <a:spcBef>
              <a:spcPct val="0"/>
            </a:spcBef>
            <a:spcAft>
              <a:spcPct val="15000"/>
            </a:spcAft>
            <a:buChar char="•"/>
          </a:pPr>
          <a:r>
            <a:rPr lang="en-US" sz="1500" i="1" kern="1200"/>
            <a:t>Example: Use within 3 days – Unlock early usage perks</a:t>
          </a:r>
          <a:endParaRPr lang="en-US" sz="1500" kern="1200"/>
        </a:p>
      </dsp:txBody>
      <dsp:txXfrm>
        <a:off x="5654774" y="1495545"/>
        <a:ext cx="5232751" cy="2243317"/>
      </dsp:txXfrm>
    </dsp:sp>
    <dsp:sp modelId="{6D0FE0FC-75FB-294C-B8D1-96E4C7A74A14}">
      <dsp:nvSpPr>
        <dsp:cNvPr id="0" name=""/>
        <dsp:cNvSpPr/>
      </dsp:nvSpPr>
      <dsp:spPr>
        <a:xfrm>
          <a:off x="5654774" y="0"/>
          <a:ext cx="5232751" cy="14955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16880" tIns="165100" rIns="516880"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5654774" y="0"/>
        <a:ext cx="5232751" cy="14955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D8E86-C81C-490B-96F4-86276F2FE766}">
      <dsp:nvSpPr>
        <dsp:cNvPr id="0" name=""/>
        <dsp:cNvSpPr/>
      </dsp:nvSpPr>
      <dsp:spPr>
        <a:xfrm>
          <a:off x="2232464" y="69431"/>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999EA-8140-41FA-9234-76A433FCB3CC}">
      <dsp:nvSpPr>
        <dsp:cNvPr id="0" name=""/>
        <dsp:cNvSpPr/>
      </dsp:nvSpPr>
      <dsp:spPr>
        <a:xfrm>
          <a:off x="2700464" y="53743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C48231-B49C-423D-B171-1A477F158117}">
      <dsp:nvSpPr>
        <dsp:cNvPr id="0" name=""/>
        <dsp:cNvSpPr/>
      </dsp:nvSpPr>
      <dsp:spPr>
        <a:xfrm>
          <a:off x="1530464" y="294943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What could have been better?</a:t>
          </a:r>
        </a:p>
      </dsp:txBody>
      <dsp:txXfrm>
        <a:off x="1530464" y="2949431"/>
        <a:ext cx="3600000" cy="720000"/>
      </dsp:txXfrm>
    </dsp:sp>
    <dsp:sp modelId="{6F1DA571-AD80-49D4-8673-803A21411018}">
      <dsp:nvSpPr>
        <dsp:cNvPr id="0" name=""/>
        <dsp:cNvSpPr/>
      </dsp:nvSpPr>
      <dsp:spPr>
        <a:xfrm>
          <a:off x="6462464" y="69431"/>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1206A-FC13-49B6-855D-9FECD688B313}">
      <dsp:nvSpPr>
        <dsp:cNvPr id="0" name=""/>
        <dsp:cNvSpPr/>
      </dsp:nvSpPr>
      <dsp:spPr>
        <a:xfrm>
          <a:off x="6930464" y="53743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F98C41-EE9F-44BF-9D74-85F6DDCDF912}">
      <dsp:nvSpPr>
        <dsp:cNvPr id="0" name=""/>
        <dsp:cNvSpPr/>
      </dsp:nvSpPr>
      <dsp:spPr>
        <a:xfrm>
          <a:off x="5760464" y="294943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What are my Learnings?</a:t>
          </a:r>
        </a:p>
      </dsp:txBody>
      <dsp:txXfrm>
        <a:off x="5760464" y="2949431"/>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74004-C9BA-5140-ADC4-10E866FEEEE0}" type="datetimeFigureOut">
              <a:rPr lang="en-US" smtClean="0"/>
              <a:t>6/9/25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82BC3-6F31-A042-AED4-224CDA7BDC14}" type="slidenum">
              <a:rPr lang="en-US" smtClean="0"/>
              <a:t>‹#›</a:t>
            </a:fld>
            <a:endParaRPr lang="en-US"/>
          </a:p>
        </p:txBody>
      </p:sp>
    </p:spTree>
    <p:extLst>
      <p:ext uri="{BB962C8B-B14F-4D97-AF65-F5344CB8AC3E}">
        <p14:creationId xmlns:p14="http://schemas.microsoft.com/office/powerpoint/2010/main" val="33188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3600" b="1" dirty="0"/>
              <a:t>So, the main goal of this project was to analyze the dataset that Snap Finance provided as part of the BI Engineer take-home assessment.</a:t>
            </a:r>
          </a:p>
          <a:p>
            <a:pPr marL="171450" indent="-171450">
              <a:buFontTx/>
              <a:buChar char="-"/>
            </a:pPr>
            <a:endParaRPr lang="en-US" sz="3600" b="1" dirty="0"/>
          </a:p>
          <a:p>
            <a:pPr marL="171450" indent="-171450">
              <a:buFontTx/>
              <a:buChar char="-"/>
            </a:pPr>
            <a:r>
              <a:rPr lang="en-US" sz="3600" b="1" dirty="0"/>
              <a:t>After reviewing the data structure, I understood that the dataset as part of Snap’s Lease-to-Own credit offering or product.</a:t>
            </a:r>
          </a:p>
          <a:p>
            <a:pPr marL="171450" indent="-171450">
              <a:buFontTx/>
              <a:buChar char="-"/>
            </a:pPr>
            <a:endParaRPr lang="en-US" sz="3600" b="1" dirty="0"/>
          </a:p>
          <a:p>
            <a:pPr marL="171450" indent="-171450">
              <a:buFontTx/>
              <a:buChar char="-"/>
            </a:pPr>
            <a:r>
              <a:rPr lang="en-US" sz="3600" b="1" dirty="0"/>
              <a:t>While the business outcome was more task driven and not explicitly stated as a business problem, but I recognized and decided to focus the bulk of my analysis towards credit utilization across different marketing channels.</a:t>
            </a:r>
          </a:p>
          <a:p>
            <a:endParaRPr lang="en-US" dirty="0"/>
          </a:p>
        </p:txBody>
      </p:sp>
      <p:sp>
        <p:nvSpPr>
          <p:cNvPr id="4" name="Slide Number Placeholder 3"/>
          <p:cNvSpPr>
            <a:spLocks noGrp="1"/>
          </p:cNvSpPr>
          <p:nvPr>
            <p:ph type="sldNum" sz="quarter" idx="5"/>
          </p:nvPr>
        </p:nvSpPr>
        <p:spPr/>
        <p:txBody>
          <a:bodyPr/>
          <a:lstStyle/>
          <a:p>
            <a:fld id="{4C082BC3-6F31-A042-AED4-224CDA7BDC14}" type="slidenum">
              <a:rPr lang="en-US" smtClean="0"/>
              <a:t>3</a:t>
            </a:fld>
            <a:endParaRPr lang="en-US"/>
          </a:p>
        </p:txBody>
      </p:sp>
    </p:spTree>
    <p:extLst>
      <p:ext uri="{BB962C8B-B14F-4D97-AF65-F5344CB8AC3E}">
        <p14:creationId xmlns:p14="http://schemas.microsoft.com/office/powerpoint/2010/main" val="3215422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READ THE SLIDES</a:t>
            </a:r>
          </a:p>
        </p:txBody>
      </p:sp>
      <p:sp>
        <p:nvSpPr>
          <p:cNvPr id="4" name="Slide Number Placeholder 3"/>
          <p:cNvSpPr>
            <a:spLocks noGrp="1"/>
          </p:cNvSpPr>
          <p:nvPr>
            <p:ph type="sldNum" sz="quarter" idx="5"/>
          </p:nvPr>
        </p:nvSpPr>
        <p:spPr/>
        <p:txBody>
          <a:bodyPr/>
          <a:lstStyle/>
          <a:p>
            <a:fld id="{4C082BC3-6F31-A042-AED4-224CDA7BDC14}" type="slidenum">
              <a:rPr lang="en-US" smtClean="0"/>
              <a:t>12</a:t>
            </a:fld>
            <a:endParaRPr lang="en-US"/>
          </a:p>
        </p:txBody>
      </p:sp>
    </p:spTree>
    <p:extLst>
      <p:ext uri="{BB962C8B-B14F-4D97-AF65-F5344CB8AC3E}">
        <p14:creationId xmlns:p14="http://schemas.microsoft.com/office/powerpoint/2010/main" val="250942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B534B-4924-522C-D278-641744E98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E8CAF-0F2A-2BB0-D175-856C7C9D0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CF1DE-CC05-E90A-FF6A-9F12CADA7EAE}"/>
              </a:ext>
            </a:extLst>
          </p:cNvPr>
          <p:cNvSpPr>
            <a:spLocks noGrp="1"/>
          </p:cNvSpPr>
          <p:nvPr>
            <p:ph type="body" idx="1"/>
          </p:nvPr>
        </p:nvSpPr>
        <p:spPr/>
        <p:txBody>
          <a:bodyPr/>
          <a:lstStyle/>
          <a:p>
            <a:pPr marL="171450" indent="-171450">
              <a:buFontTx/>
              <a:buChar char="-"/>
            </a:pPr>
            <a:r>
              <a:rPr lang="en-US" dirty="0"/>
              <a:t>In Task 2 I was asked to calculate the </a:t>
            </a:r>
            <a:r>
              <a:rPr lang="en-US" b="1" dirty="0"/>
              <a:t>average approved amount</a:t>
            </a:r>
            <a:r>
              <a:rPr lang="en-US" dirty="0"/>
              <a:t> and the </a:t>
            </a:r>
            <a:r>
              <a:rPr lang="en-US" b="1" dirty="0"/>
              <a:t>average amount actually used</a:t>
            </a:r>
            <a:r>
              <a:rPr lang="en-US" dirty="0"/>
              <a:t> by customers — and to visualize how these trends change over time, again using the </a:t>
            </a:r>
            <a:r>
              <a:rPr lang="en-US" b="1" dirty="0"/>
              <a:t>submission date.</a:t>
            </a:r>
            <a:endParaRPr lang="en-US" dirty="0"/>
          </a:p>
          <a:p>
            <a:pPr marL="171450" indent="-171450">
              <a:buFontTx/>
              <a:buChar char="-"/>
            </a:pPr>
            <a:endParaRPr lang="en-US" dirty="0"/>
          </a:p>
          <a:p>
            <a:pPr marL="171450" indent="-171450">
              <a:buFontTx/>
              <a:buChar char="-"/>
            </a:pPr>
            <a:r>
              <a:rPr lang="en-US" dirty="0"/>
              <a:t>Similar to Task 1, I chose to break down this analysis by </a:t>
            </a:r>
            <a:r>
              <a:rPr lang="en-US" b="1" dirty="0"/>
              <a:t>day</a:t>
            </a:r>
            <a:r>
              <a:rPr lang="en-US" dirty="0"/>
              <a:t>, </a:t>
            </a:r>
            <a:r>
              <a:rPr lang="en-US" b="1" dirty="0"/>
              <a:t>month</a:t>
            </a:r>
            <a:r>
              <a:rPr lang="en-US" dirty="0"/>
              <a:t>, </a:t>
            </a:r>
            <a:r>
              <a:rPr lang="en-US" b="1" dirty="0"/>
              <a:t>quarter</a:t>
            </a:r>
            <a:r>
              <a:rPr lang="en-US" dirty="0"/>
              <a:t>, and </a:t>
            </a:r>
            <a:r>
              <a:rPr lang="en-US" b="1" dirty="0"/>
              <a:t>year</a:t>
            </a:r>
            <a:r>
              <a:rPr lang="en-US" dirty="0"/>
              <a:t> to get a more complete view of the patterns</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70FC7D4-93C0-DDD5-65DB-BE3E563AE2E5}"/>
              </a:ext>
            </a:extLst>
          </p:cNvPr>
          <p:cNvSpPr>
            <a:spLocks noGrp="1"/>
          </p:cNvSpPr>
          <p:nvPr>
            <p:ph type="sldNum" sz="quarter" idx="5"/>
          </p:nvPr>
        </p:nvSpPr>
        <p:spPr/>
        <p:txBody>
          <a:bodyPr/>
          <a:lstStyle/>
          <a:p>
            <a:fld id="{4C082BC3-6F31-A042-AED4-224CDA7BDC14}" type="slidenum">
              <a:rPr lang="en-US" smtClean="0"/>
              <a:t>13</a:t>
            </a:fld>
            <a:endParaRPr lang="en-US"/>
          </a:p>
        </p:txBody>
      </p:sp>
    </p:spTree>
    <p:extLst>
      <p:ext uri="{BB962C8B-B14F-4D97-AF65-F5344CB8AC3E}">
        <p14:creationId xmlns:p14="http://schemas.microsoft.com/office/powerpoint/2010/main" val="3070135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815B4-DFEE-CA8A-3993-C8F92C4F7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BAAFE-AE8C-6FAA-8E9D-821AA4FE8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18EDF-8261-5C80-D00D-CA4648A972A8}"/>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84160743-44FA-F79C-BD2F-DC458EAB891C}"/>
              </a:ext>
            </a:extLst>
          </p:cNvPr>
          <p:cNvSpPr>
            <a:spLocks noGrp="1"/>
          </p:cNvSpPr>
          <p:nvPr>
            <p:ph type="sldNum" sz="quarter" idx="5"/>
          </p:nvPr>
        </p:nvSpPr>
        <p:spPr/>
        <p:txBody>
          <a:bodyPr/>
          <a:lstStyle/>
          <a:p>
            <a:fld id="{4C082BC3-6F31-A042-AED4-224CDA7BDC14}" type="slidenum">
              <a:rPr lang="en-US" smtClean="0"/>
              <a:t>14</a:t>
            </a:fld>
            <a:endParaRPr lang="en-US"/>
          </a:p>
        </p:txBody>
      </p:sp>
    </p:spTree>
    <p:extLst>
      <p:ext uri="{BB962C8B-B14F-4D97-AF65-F5344CB8AC3E}">
        <p14:creationId xmlns:p14="http://schemas.microsoft.com/office/powerpoint/2010/main" val="3460492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0F08B-9EE4-8313-B2EE-ECCE37491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C8153-0A87-541F-396D-B010C514D9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11D64-053E-4812-2EE7-88BA1F4DFF00}"/>
              </a:ext>
            </a:extLst>
          </p:cNvPr>
          <p:cNvSpPr>
            <a:spLocks noGrp="1"/>
          </p:cNvSpPr>
          <p:nvPr>
            <p:ph type="body" idx="1"/>
          </p:nvPr>
        </p:nvSpPr>
        <p:spPr/>
        <p:txBody>
          <a:bodyPr/>
          <a:lstStyle/>
          <a:p>
            <a:pPr marL="171450" indent="-171450">
              <a:buFontTx/>
              <a:buChar char="-"/>
            </a:pPr>
            <a:r>
              <a:rPr lang="en-US" dirty="0"/>
              <a:t>NOW AS FAR AS THE INSIGHTS AND BUSINESS STRATEGIES ARE CONCERNED – SAME AS THE PREVIOUS TASK AS THE ONLY CHANGE HERE WAS THAT THE AGGREGATE USED WAS MEAN.</a:t>
            </a:r>
          </a:p>
        </p:txBody>
      </p:sp>
      <p:sp>
        <p:nvSpPr>
          <p:cNvPr id="4" name="Slide Number Placeholder 3">
            <a:extLst>
              <a:ext uri="{FF2B5EF4-FFF2-40B4-BE49-F238E27FC236}">
                <a16:creationId xmlns:a16="http://schemas.microsoft.com/office/drawing/2014/main" id="{B261141E-93B8-D947-1B1E-0495025FC18D}"/>
              </a:ext>
            </a:extLst>
          </p:cNvPr>
          <p:cNvSpPr>
            <a:spLocks noGrp="1"/>
          </p:cNvSpPr>
          <p:nvPr>
            <p:ph type="sldNum" sz="quarter" idx="5"/>
          </p:nvPr>
        </p:nvSpPr>
        <p:spPr/>
        <p:txBody>
          <a:bodyPr/>
          <a:lstStyle/>
          <a:p>
            <a:fld id="{4C082BC3-6F31-A042-AED4-224CDA7BDC14}" type="slidenum">
              <a:rPr lang="en-US" smtClean="0"/>
              <a:t>15</a:t>
            </a:fld>
            <a:endParaRPr lang="en-US"/>
          </a:p>
        </p:txBody>
      </p:sp>
    </p:spTree>
    <p:extLst>
      <p:ext uri="{BB962C8B-B14F-4D97-AF65-F5344CB8AC3E}">
        <p14:creationId xmlns:p14="http://schemas.microsoft.com/office/powerpoint/2010/main" val="4266783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3E5D-6741-3C0E-E314-94DED0679F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C625BA-92EE-A17E-427B-212EBFF87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44801-B64A-3919-7948-1AD81325508F}"/>
              </a:ext>
            </a:extLst>
          </p:cNvPr>
          <p:cNvSpPr>
            <a:spLocks noGrp="1"/>
          </p:cNvSpPr>
          <p:nvPr>
            <p:ph type="body" idx="1"/>
          </p:nvPr>
        </p:nvSpPr>
        <p:spPr/>
        <p:txBody>
          <a:bodyPr/>
          <a:lstStyle/>
          <a:p>
            <a:pPr marL="171450" indent="-171450">
              <a:buFontTx/>
              <a:buChar char="-"/>
            </a:pPr>
            <a:r>
              <a:rPr lang="en-US" dirty="0"/>
              <a:t>In Task 3, I was asked to create a table that shows key metrics , all at the </a:t>
            </a:r>
            <a:r>
              <a:rPr lang="en-US" b="1" dirty="0"/>
              <a:t>store level</a:t>
            </a:r>
            <a:r>
              <a:rPr lang="en-US" dirty="0"/>
              <a:t>.</a:t>
            </a:r>
          </a:p>
          <a:p>
            <a:pPr marL="171450" indent="-171450">
              <a:buFontTx/>
              <a:buChar char="-"/>
            </a:pPr>
            <a:endParaRPr lang="en-US" dirty="0"/>
          </a:p>
          <a:p>
            <a:pPr marL="171450" indent="-171450">
              <a:buFontTx/>
              <a:buChar char="-"/>
            </a:pPr>
            <a:r>
              <a:rPr lang="en-US" dirty="0"/>
              <a:t>Since this involved working with structured data and calculating metrics across multiple related tables, I used </a:t>
            </a:r>
            <a:r>
              <a:rPr lang="en-US" b="1" dirty="0"/>
              <a:t>PostgreSQL</a:t>
            </a:r>
            <a:r>
              <a:rPr lang="en-US" dirty="0"/>
              <a:t> by pushing all cleaned data into the database and then built out the metrics directly using SQL -  for two major reasons:</a:t>
            </a:r>
          </a:p>
          <a:p>
            <a:pPr marL="171450" indent="-171450">
              <a:buFontTx/>
              <a:buChar char="-"/>
            </a:pPr>
            <a:endParaRPr lang="en-US" dirty="0"/>
          </a:p>
          <a:p>
            <a:pPr marL="171450" indent="-171450">
              <a:buFontTx/>
              <a:buChar char="-"/>
            </a:pPr>
            <a:r>
              <a:rPr lang="en-US" dirty="0"/>
              <a:t>1. This approach more aligned with how similar work would be done in a real BI environment.</a:t>
            </a:r>
          </a:p>
          <a:p>
            <a:pPr marL="171450" indent="-171450">
              <a:buFontTx/>
              <a:buChar char="-"/>
            </a:pPr>
            <a:endParaRPr lang="en-US" dirty="0"/>
          </a:p>
          <a:p>
            <a:pPr marL="171450" indent="-171450">
              <a:buFontTx/>
              <a:buChar char="-"/>
            </a:pPr>
            <a:r>
              <a:rPr lang="en-US" dirty="0"/>
              <a:t>2. The resulting table was easy to be pushed into tableau for visualizations.</a:t>
            </a:r>
          </a:p>
        </p:txBody>
      </p:sp>
      <p:sp>
        <p:nvSpPr>
          <p:cNvPr id="4" name="Slide Number Placeholder 3">
            <a:extLst>
              <a:ext uri="{FF2B5EF4-FFF2-40B4-BE49-F238E27FC236}">
                <a16:creationId xmlns:a16="http://schemas.microsoft.com/office/drawing/2014/main" id="{585E1BE1-2C8B-6AAD-53CF-21EFF375184C}"/>
              </a:ext>
            </a:extLst>
          </p:cNvPr>
          <p:cNvSpPr>
            <a:spLocks noGrp="1"/>
          </p:cNvSpPr>
          <p:nvPr>
            <p:ph type="sldNum" sz="quarter" idx="5"/>
          </p:nvPr>
        </p:nvSpPr>
        <p:spPr/>
        <p:txBody>
          <a:bodyPr/>
          <a:lstStyle/>
          <a:p>
            <a:fld id="{4C082BC3-6F31-A042-AED4-224CDA7BDC14}" type="slidenum">
              <a:rPr lang="en-US" smtClean="0"/>
              <a:t>16</a:t>
            </a:fld>
            <a:endParaRPr lang="en-US"/>
          </a:p>
        </p:txBody>
      </p:sp>
    </p:spTree>
    <p:extLst>
      <p:ext uri="{BB962C8B-B14F-4D97-AF65-F5344CB8AC3E}">
        <p14:creationId xmlns:p14="http://schemas.microsoft.com/office/powerpoint/2010/main" val="3128684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metrics were purposefully created with future visualizations kept in mind which helped me uncover some very interesting insights</a:t>
            </a:r>
          </a:p>
        </p:txBody>
      </p:sp>
      <p:sp>
        <p:nvSpPr>
          <p:cNvPr id="4" name="Slide Number Placeholder 3"/>
          <p:cNvSpPr>
            <a:spLocks noGrp="1"/>
          </p:cNvSpPr>
          <p:nvPr>
            <p:ph type="sldNum" sz="quarter" idx="5"/>
          </p:nvPr>
        </p:nvSpPr>
        <p:spPr/>
        <p:txBody>
          <a:bodyPr/>
          <a:lstStyle/>
          <a:p>
            <a:fld id="{4C082BC3-6F31-A042-AED4-224CDA7BDC14}" type="slidenum">
              <a:rPr lang="en-US" smtClean="0"/>
              <a:t>17</a:t>
            </a:fld>
            <a:endParaRPr lang="en-US"/>
          </a:p>
        </p:txBody>
      </p:sp>
    </p:spTree>
    <p:extLst>
      <p:ext uri="{BB962C8B-B14F-4D97-AF65-F5344CB8AC3E}">
        <p14:creationId xmlns:p14="http://schemas.microsoft.com/office/powerpoint/2010/main" val="3202360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A3219-2581-3A33-CD4A-4659B14145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A29D6-A2F0-92FC-203F-C1E6F2F5A4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5F7F9-8C80-8D7B-A6DA-BB292DF75E9E}"/>
              </a:ext>
            </a:extLst>
          </p:cNvPr>
          <p:cNvSpPr>
            <a:spLocks noGrp="1"/>
          </p:cNvSpPr>
          <p:nvPr>
            <p:ph type="body" idx="1"/>
          </p:nvPr>
        </p:nvSpPr>
        <p:spPr/>
        <p:txBody>
          <a:bodyPr/>
          <a:lstStyle/>
          <a:p>
            <a:pPr marL="171450" indent="-171450">
              <a:buFontTx/>
              <a:buChar char="-"/>
            </a:pPr>
            <a:r>
              <a:rPr lang="en-US" dirty="0"/>
              <a:t>In Task 4, similar to task 3, I created a view with a bunch of metrics along with used dollars amount.</a:t>
            </a:r>
          </a:p>
          <a:p>
            <a:pPr marL="171450" indent="-171450">
              <a:buFontTx/>
              <a:buChar char="-"/>
            </a:pPr>
            <a:endParaRPr lang="en-US" dirty="0"/>
          </a:p>
          <a:p>
            <a:pPr marL="171450" indent="-171450">
              <a:buFontTx/>
              <a:buChar char="-"/>
            </a:pPr>
            <a:r>
              <a:rPr lang="en-US" dirty="0"/>
              <a:t>This view was then loaded into Tableau for visualization purposes</a:t>
            </a:r>
          </a:p>
        </p:txBody>
      </p:sp>
      <p:sp>
        <p:nvSpPr>
          <p:cNvPr id="4" name="Slide Number Placeholder 3">
            <a:extLst>
              <a:ext uri="{FF2B5EF4-FFF2-40B4-BE49-F238E27FC236}">
                <a16:creationId xmlns:a16="http://schemas.microsoft.com/office/drawing/2014/main" id="{41992893-3DBF-63D9-B238-D7F119E6A719}"/>
              </a:ext>
            </a:extLst>
          </p:cNvPr>
          <p:cNvSpPr>
            <a:spLocks noGrp="1"/>
          </p:cNvSpPr>
          <p:nvPr>
            <p:ph type="sldNum" sz="quarter" idx="5"/>
          </p:nvPr>
        </p:nvSpPr>
        <p:spPr/>
        <p:txBody>
          <a:bodyPr/>
          <a:lstStyle/>
          <a:p>
            <a:fld id="{4C082BC3-6F31-A042-AED4-224CDA7BDC14}" type="slidenum">
              <a:rPr lang="en-US" smtClean="0"/>
              <a:t>18</a:t>
            </a:fld>
            <a:endParaRPr lang="en-US"/>
          </a:p>
        </p:txBody>
      </p:sp>
    </p:spTree>
    <p:extLst>
      <p:ext uri="{BB962C8B-B14F-4D97-AF65-F5344CB8AC3E}">
        <p14:creationId xmlns:p14="http://schemas.microsoft.com/office/powerpoint/2010/main" val="3909372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2D9D2-6803-03F5-F950-B2B1D937F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60028-3C02-1AC7-D0DD-8F095FDC7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9FF64C-9127-E4E7-5843-F9B28C7984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BD5D25-8A74-0EDA-896F-AE69B75D96B8}"/>
              </a:ext>
            </a:extLst>
          </p:cNvPr>
          <p:cNvSpPr>
            <a:spLocks noGrp="1"/>
          </p:cNvSpPr>
          <p:nvPr>
            <p:ph type="sldNum" sz="quarter" idx="5"/>
          </p:nvPr>
        </p:nvSpPr>
        <p:spPr/>
        <p:txBody>
          <a:bodyPr/>
          <a:lstStyle/>
          <a:p>
            <a:fld id="{4C082BC3-6F31-A042-AED4-224CDA7BDC14}" type="slidenum">
              <a:rPr lang="en-US" smtClean="0"/>
              <a:t>19</a:t>
            </a:fld>
            <a:endParaRPr lang="en-US"/>
          </a:p>
        </p:txBody>
      </p:sp>
    </p:spTree>
    <p:extLst>
      <p:ext uri="{BB962C8B-B14F-4D97-AF65-F5344CB8AC3E}">
        <p14:creationId xmlns:p14="http://schemas.microsoft.com/office/powerpoint/2010/main" val="108357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191FB-421A-6015-E54B-8EEA2370C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3EB932-ED59-E80A-238D-5F140A5F4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4D656-DD3C-1A2E-54F0-E415B71F11DD}"/>
              </a:ext>
            </a:extLst>
          </p:cNvPr>
          <p:cNvSpPr>
            <a:spLocks noGrp="1"/>
          </p:cNvSpPr>
          <p:nvPr>
            <p:ph type="body" idx="1"/>
          </p:nvPr>
        </p:nvSpPr>
        <p:spPr/>
        <p:txBody>
          <a:bodyPr/>
          <a:lstStyle/>
          <a:p>
            <a:pPr marL="171450" indent="-171450">
              <a:buFontTx/>
              <a:buChar char="-"/>
            </a:pPr>
            <a:r>
              <a:rPr lang="en-US" dirty="0"/>
              <a:t>First, the credits used per campaign along with the spend per campaign in Billion dollars. </a:t>
            </a:r>
          </a:p>
          <a:p>
            <a:pPr marL="171450" indent="-171450">
              <a:buFontTx/>
              <a:buChar char="-"/>
            </a:pPr>
            <a:endParaRPr lang="en-US" dirty="0"/>
          </a:p>
          <a:p>
            <a:pPr marL="171450" indent="-171450">
              <a:buFontTx/>
              <a:buChar char="-"/>
            </a:pPr>
            <a:r>
              <a:rPr lang="en-US" dirty="0"/>
              <a:t>We see here that google ads has the highest spend along with the highest credits usage.</a:t>
            </a:r>
          </a:p>
          <a:p>
            <a:pPr marL="171450" indent="-171450">
              <a:buFontTx/>
              <a:buChar char="-"/>
            </a:pPr>
            <a:endParaRPr lang="en-US" dirty="0"/>
          </a:p>
          <a:p>
            <a:pPr marL="171450" indent="-171450">
              <a:buFontTx/>
              <a:buChar char="-"/>
            </a:pPr>
            <a:r>
              <a:rPr lang="en-US" dirty="0"/>
              <a:t>But does this mean Google ads is a better campaign out of the rest, NO.</a:t>
            </a:r>
          </a:p>
          <a:p>
            <a:pPr marL="171450" indent="-171450">
              <a:buFontTx/>
              <a:buChar char="-"/>
            </a:pPr>
            <a:endParaRPr lang="en-US" dirty="0"/>
          </a:p>
          <a:p>
            <a:pPr marL="171450" indent="-171450">
              <a:buFontTx/>
              <a:buChar char="-"/>
            </a:pPr>
            <a:r>
              <a:rPr lang="en-US" dirty="0"/>
              <a:t>Because the measure is not a percentage value relative to the rest total spend and total usage amount. </a:t>
            </a:r>
          </a:p>
        </p:txBody>
      </p:sp>
      <p:sp>
        <p:nvSpPr>
          <p:cNvPr id="4" name="Slide Number Placeholder 3">
            <a:extLst>
              <a:ext uri="{FF2B5EF4-FFF2-40B4-BE49-F238E27FC236}">
                <a16:creationId xmlns:a16="http://schemas.microsoft.com/office/drawing/2014/main" id="{5C515D60-42A8-19AF-3EA3-861C3299800F}"/>
              </a:ext>
            </a:extLst>
          </p:cNvPr>
          <p:cNvSpPr>
            <a:spLocks noGrp="1"/>
          </p:cNvSpPr>
          <p:nvPr>
            <p:ph type="sldNum" sz="quarter" idx="5"/>
          </p:nvPr>
        </p:nvSpPr>
        <p:spPr/>
        <p:txBody>
          <a:bodyPr/>
          <a:lstStyle/>
          <a:p>
            <a:fld id="{4C082BC3-6F31-A042-AED4-224CDA7BDC14}" type="slidenum">
              <a:rPr lang="en-US" smtClean="0"/>
              <a:t>20</a:t>
            </a:fld>
            <a:endParaRPr lang="en-US"/>
          </a:p>
        </p:txBody>
      </p:sp>
    </p:spTree>
    <p:extLst>
      <p:ext uri="{BB962C8B-B14F-4D97-AF65-F5344CB8AC3E}">
        <p14:creationId xmlns:p14="http://schemas.microsoft.com/office/powerpoint/2010/main" val="1413423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34AF0-617B-5088-0A87-E3AC03C2FB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BBC86-1BD3-F0E1-28C1-5F169FF252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8C694-65ED-0805-CF5C-509311D222F2}"/>
              </a:ext>
            </a:extLst>
          </p:cNvPr>
          <p:cNvSpPr>
            <a:spLocks noGrp="1"/>
          </p:cNvSpPr>
          <p:nvPr>
            <p:ph type="body" idx="1"/>
          </p:nvPr>
        </p:nvSpPr>
        <p:spPr/>
        <p:txBody>
          <a:bodyPr/>
          <a:lstStyle/>
          <a:p>
            <a:pPr marL="171450" indent="-171450">
              <a:buFontTx/>
              <a:buChar char="-"/>
            </a:pPr>
            <a:r>
              <a:rPr lang="en-US" dirty="0"/>
              <a:t>To arrive at a solid understanding of what the data had to reveal, here's another viz with the variables in percentage</a:t>
            </a:r>
          </a:p>
        </p:txBody>
      </p:sp>
      <p:sp>
        <p:nvSpPr>
          <p:cNvPr id="4" name="Slide Number Placeholder 3">
            <a:extLst>
              <a:ext uri="{FF2B5EF4-FFF2-40B4-BE49-F238E27FC236}">
                <a16:creationId xmlns:a16="http://schemas.microsoft.com/office/drawing/2014/main" id="{772854AF-8222-20ED-8902-84CB599FD34E}"/>
              </a:ext>
            </a:extLst>
          </p:cNvPr>
          <p:cNvSpPr>
            <a:spLocks noGrp="1"/>
          </p:cNvSpPr>
          <p:nvPr>
            <p:ph type="sldNum" sz="quarter" idx="5"/>
          </p:nvPr>
        </p:nvSpPr>
        <p:spPr/>
        <p:txBody>
          <a:bodyPr/>
          <a:lstStyle/>
          <a:p>
            <a:fld id="{4C082BC3-6F31-A042-AED4-224CDA7BDC14}" type="slidenum">
              <a:rPr lang="en-US" smtClean="0"/>
              <a:t>21</a:t>
            </a:fld>
            <a:endParaRPr lang="en-US"/>
          </a:p>
        </p:txBody>
      </p:sp>
    </p:spTree>
    <p:extLst>
      <p:ext uri="{BB962C8B-B14F-4D97-AF65-F5344CB8AC3E}">
        <p14:creationId xmlns:p14="http://schemas.microsoft.com/office/powerpoint/2010/main" val="3599526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Since Python was explicitly mentioned in the instructions,  the meat of the project was carried out in Python using Jupyter Notebook.</a:t>
            </a:r>
          </a:p>
          <a:p>
            <a:pPr marL="171450" indent="-171450">
              <a:buFontTx/>
              <a:buChar char="-"/>
            </a:pPr>
            <a:endParaRPr lang="en-US" dirty="0"/>
          </a:p>
          <a:p>
            <a:pPr marL="171450" indent="-171450">
              <a:buFontTx/>
              <a:buChar char="-"/>
            </a:pPr>
            <a:r>
              <a:rPr lang="en-US" dirty="0"/>
              <a:t>Given the time constraint and the flexibility offered by the panel, I selected tools that I’m comfortable with.</a:t>
            </a:r>
          </a:p>
          <a:p>
            <a:pPr marL="171450" indent="-171450">
              <a:buFontTx/>
              <a:buChar char="-"/>
            </a:pPr>
            <a:endParaRPr lang="en-US" dirty="0"/>
          </a:p>
          <a:p>
            <a:pPr marL="171450" indent="-171450">
              <a:buFontTx/>
              <a:buChar char="-"/>
            </a:pPr>
            <a:r>
              <a:rPr lang="en-US" dirty="0"/>
              <a:t>That being said, I chose the ones that would allow me to work efficiently across different layers of the project.</a:t>
            </a:r>
          </a:p>
          <a:p>
            <a:pPr marL="171450" indent="-171450">
              <a:buFontTx/>
              <a:buChar char="-"/>
            </a:pPr>
            <a:endParaRPr lang="en-US" dirty="0"/>
          </a:p>
          <a:p>
            <a:pPr marL="171450" indent="-171450">
              <a:buFontTx/>
              <a:buChar char="-"/>
            </a:pPr>
            <a:r>
              <a:rPr lang="en-US" dirty="0"/>
              <a:t>As you can see the tools that I used were Python for Data Cleaning, transformations, ETL. PostgreSQL for Metrics table and View creation. Tableau for complex and interactive  visualizations. </a:t>
            </a:r>
            <a:r>
              <a:rPr lang="en-US" dirty="0" err="1"/>
              <a:t>Github</a:t>
            </a:r>
            <a:r>
              <a:rPr lang="en-US" dirty="0"/>
              <a:t> for code repository.</a:t>
            </a:r>
          </a:p>
          <a:p>
            <a:pPr marL="171450" indent="-171450">
              <a:buFontTx/>
              <a:buChar char="-"/>
            </a:pPr>
            <a:endParaRPr lang="en-US" dirty="0"/>
          </a:p>
          <a:p>
            <a:pPr marL="171450" indent="-171450">
              <a:buFontTx/>
              <a:buChar char="-"/>
            </a:pPr>
            <a:r>
              <a:rPr lang="en-US" dirty="0"/>
              <a:t>I also took this as an opportunity to showcase my ability to integrate multiple tools at once to complete a BI project at a very short time, like in the real world scenario.</a:t>
            </a:r>
          </a:p>
        </p:txBody>
      </p:sp>
      <p:sp>
        <p:nvSpPr>
          <p:cNvPr id="4" name="Slide Number Placeholder 3"/>
          <p:cNvSpPr>
            <a:spLocks noGrp="1"/>
          </p:cNvSpPr>
          <p:nvPr>
            <p:ph type="sldNum" sz="quarter" idx="5"/>
          </p:nvPr>
        </p:nvSpPr>
        <p:spPr/>
        <p:txBody>
          <a:bodyPr/>
          <a:lstStyle/>
          <a:p>
            <a:fld id="{4C082BC3-6F31-A042-AED4-224CDA7BDC14}" type="slidenum">
              <a:rPr lang="en-US" smtClean="0"/>
              <a:t>4</a:t>
            </a:fld>
            <a:endParaRPr lang="en-US"/>
          </a:p>
        </p:txBody>
      </p:sp>
    </p:spTree>
    <p:extLst>
      <p:ext uri="{BB962C8B-B14F-4D97-AF65-F5344CB8AC3E}">
        <p14:creationId xmlns:p14="http://schemas.microsoft.com/office/powerpoint/2010/main" val="1074715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3D703-ABAB-5485-C807-3EBD8EA0F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A990DA-4111-365E-4F4C-FA8EB4139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8F5E9-9BE0-5A90-2006-2428DE99C6F1}"/>
              </a:ext>
            </a:extLst>
          </p:cNvPr>
          <p:cNvSpPr>
            <a:spLocks noGrp="1"/>
          </p:cNvSpPr>
          <p:nvPr>
            <p:ph type="body" idx="1"/>
          </p:nvPr>
        </p:nvSpPr>
        <p:spPr/>
        <p:txBody>
          <a:bodyPr/>
          <a:lstStyle/>
          <a:p>
            <a:pPr marL="171450" indent="-171450">
              <a:buFontTx/>
              <a:buChar char="-"/>
            </a:pPr>
            <a:r>
              <a:rPr lang="en-US" dirty="0"/>
              <a:t>READ THE SLIDE</a:t>
            </a:r>
          </a:p>
        </p:txBody>
      </p:sp>
      <p:sp>
        <p:nvSpPr>
          <p:cNvPr id="4" name="Slide Number Placeholder 3">
            <a:extLst>
              <a:ext uri="{FF2B5EF4-FFF2-40B4-BE49-F238E27FC236}">
                <a16:creationId xmlns:a16="http://schemas.microsoft.com/office/drawing/2014/main" id="{5692EA9A-32BF-49D9-CF6C-324F997939AE}"/>
              </a:ext>
            </a:extLst>
          </p:cNvPr>
          <p:cNvSpPr>
            <a:spLocks noGrp="1"/>
          </p:cNvSpPr>
          <p:nvPr>
            <p:ph type="sldNum" sz="quarter" idx="5"/>
          </p:nvPr>
        </p:nvSpPr>
        <p:spPr/>
        <p:txBody>
          <a:bodyPr/>
          <a:lstStyle/>
          <a:p>
            <a:fld id="{4C082BC3-6F31-A042-AED4-224CDA7BDC14}" type="slidenum">
              <a:rPr lang="en-US" smtClean="0"/>
              <a:t>22</a:t>
            </a:fld>
            <a:endParaRPr lang="en-US"/>
          </a:p>
        </p:txBody>
      </p:sp>
    </p:spTree>
    <p:extLst>
      <p:ext uri="{BB962C8B-B14F-4D97-AF65-F5344CB8AC3E}">
        <p14:creationId xmlns:p14="http://schemas.microsoft.com/office/powerpoint/2010/main" val="288436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41745-DA95-D5E5-A790-C049653CAB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8BB7C-6218-C246-4621-9C9C58D01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BA67F-A26F-3779-EE30-E2BDA83B54BA}"/>
              </a:ext>
            </a:extLst>
          </p:cNvPr>
          <p:cNvSpPr>
            <a:spLocks noGrp="1"/>
          </p:cNvSpPr>
          <p:nvPr>
            <p:ph type="body" idx="1"/>
          </p:nvPr>
        </p:nvSpPr>
        <p:spPr/>
        <p:txBody>
          <a:bodyPr/>
          <a:lstStyle/>
          <a:p>
            <a:pPr marL="171450" indent="-171450">
              <a:buFontTx/>
              <a:buChar char="-"/>
            </a:pPr>
            <a:r>
              <a:rPr lang="en-US" dirty="0"/>
              <a:t>As part of task 5 I came with some interesting Visualizations out of the metrics calculated in the Store Metrics Table and Marketing metrics view</a:t>
            </a:r>
          </a:p>
          <a:p>
            <a:pPr marL="171450" indent="-171450">
              <a:buFontTx/>
              <a:buChar char="-"/>
            </a:pPr>
            <a:endParaRPr lang="en-US" dirty="0"/>
          </a:p>
          <a:p>
            <a:pPr marL="171450" indent="-171450">
              <a:buFontTx/>
              <a:buChar char="-"/>
            </a:pPr>
            <a:r>
              <a:rPr lang="en-US" dirty="0"/>
              <a:t>I made use of tableau to achieve this task .</a:t>
            </a:r>
          </a:p>
          <a:p>
            <a:pPr marL="171450" indent="-171450">
              <a:buFontTx/>
              <a:buChar char="-"/>
            </a:pPr>
            <a:endParaRPr lang="en-US" dirty="0"/>
          </a:p>
          <a:p>
            <a:pPr marL="171450" indent="-171450">
              <a:buFontTx/>
              <a:buChar char="-"/>
            </a:pPr>
            <a:r>
              <a:rPr lang="en-US" dirty="0"/>
              <a:t>This was the most challenging task because I did not have a business problem laid out in front of me. </a:t>
            </a:r>
          </a:p>
          <a:p>
            <a:pPr marL="171450" indent="-171450">
              <a:buFontTx/>
              <a:buChar char="-"/>
            </a:pPr>
            <a:endParaRPr lang="en-US" dirty="0"/>
          </a:p>
          <a:p>
            <a:pPr marL="171450" indent="-171450">
              <a:buFontTx/>
              <a:buChar char="-"/>
            </a:pPr>
            <a:r>
              <a:rPr lang="en-US" dirty="0"/>
              <a:t>I therefore produced three pressing problems that I found were critical as far as the data is concerned.</a:t>
            </a:r>
          </a:p>
        </p:txBody>
      </p:sp>
      <p:sp>
        <p:nvSpPr>
          <p:cNvPr id="4" name="Slide Number Placeholder 3">
            <a:extLst>
              <a:ext uri="{FF2B5EF4-FFF2-40B4-BE49-F238E27FC236}">
                <a16:creationId xmlns:a16="http://schemas.microsoft.com/office/drawing/2014/main" id="{D6DCCC49-7240-0CD6-D710-D47FF4B13EA7}"/>
              </a:ext>
            </a:extLst>
          </p:cNvPr>
          <p:cNvSpPr>
            <a:spLocks noGrp="1"/>
          </p:cNvSpPr>
          <p:nvPr>
            <p:ph type="sldNum" sz="quarter" idx="5"/>
          </p:nvPr>
        </p:nvSpPr>
        <p:spPr/>
        <p:txBody>
          <a:bodyPr/>
          <a:lstStyle/>
          <a:p>
            <a:fld id="{4C082BC3-6F31-A042-AED4-224CDA7BDC14}" type="slidenum">
              <a:rPr lang="en-US" smtClean="0"/>
              <a:t>23</a:t>
            </a:fld>
            <a:endParaRPr lang="en-US"/>
          </a:p>
        </p:txBody>
      </p:sp>
    </p:spTree>
    <p:extLst>
      <p:ext uri="{BB962C8B-B14F-4D97-AF65-F5344CB8AC3E}">
        <p14:creationId xmlns:p14="http://schemas.microsoft.com/office/powerpoint/2010/main" val="87133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082BC3-6F31-A042-AED4-224CDA7BDC14}" type="slidenum">
              <a:rPr lang="en-US" smtClean="0"/>
              <a:t>24</a:t>
            </a:fld>
            <a:endParaRPr lang="en-US"/>
          </a:p>
        </p:txBody>
      </p:sp>
    </p:spTree>
    <p:extLst>
      <p:ext uri="{BB962C8B-B14F-4D97-AF65-F5344CB8AC3E}">
        <p14:creationId xmlns:p14="http://schemas.microsoft.com/office/powerpoint/2010/main" val="3676983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DA319-C2B3-112B-A8F6-3D8657F7B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4830C-2E90-F243-0B73-27518FAE92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0166C-FFDB-4855-68F1-B92E7E199C37}"/>
              </a:ext>
            </a:extLst>
          </p:cNvPr>
          <p:cNvSpPr>
            <a:spLocks noGrp="1"/>
          </p:cNvSpPr>
          <p:nvPr>
            <p:ph type="body" idx="1"/>
          </p:nvPr>
        </p:nvSpPr>
        <p:spPr/>
        <p:txBody>
          <a:bodyPr/>
          <a:lstStyle/>
          <a:p>
            <a:pPr marL="171450" indent="-171450">
              <a:buFontTx/>
              <a:buChar char="-"/>
            </a:pPr>
            <a:r>
              <a:rPr lang="en-US" dirty="0"/>
              <a:t>I tried analyzing the drop off across three different stages </a:t>
            </a:r>
          </a:p>
          <a:p>
            <a:pPr marL="171450" indent="-171450">
              <a:buFontTx/>
              <a:buChar char="-"/>
            </a:pPr>
            <a:endParaRPr lang="en-US" dirty="0"/>
          </a:p>
          <a:p>
            <a:r>
              <a:rPr lang="en-US" sz="1200" b="0" i="0" kern="1200" dirty="0">
                <a:solidFill>
                  <a:schemeClr val="tx1"/>
                </a:solidFill>
                <a:effectLst/>
                <a:latin typeface="+mn-lt"/>
                <a:ea typeface="+mn-ea"/>
                <a:cs typeface="+mn-cs"/>
              </a:rPr>
              <a:t>- Stage 1: Customer → Application</a:t>
            </a:r>
          </a:p>
          <a:p>
            <a:r>
              <a:rPr lang="en-US" sz="1200" b="0" i="0" kern="1200" dirty="0">
                <a:solidFill>
                  <a:schemeClr val="tx1"/>
                </a:solidFill>
                <a:effectLst/>
                <a:latin typeface="+mn-lt"/>
                <a:ea typeface="+mn-ea"/>
                <a:cs typeface="+mn-cs"/>
              </a:rPr>
              <a:t>There was almost no drop-off here. Most customers who were acquired actually went on to submit an application.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Stage 2: Application → Approval</a:t>
            </a:r>
          </a:p>
          <a:p>
            <a:r>
              <a:rPr lang="en-US" sz="1200" b="0" i="0" kern="1200" dirty="0">
                <a:solidFill>
                  <a:schemeClr val="tx1"/>
                </a:solidFill>
                <a:effectLst/>
                <a:latin typeface="+mn-lt"/>
                <a:ea typeface="+mn-ea"/>
                <a:cs typeface="+mn-cs"/>
              </a:rPr>
              <a:t>I saw a small drop-off here (~15%). This means most applicants are getting approved. While that sounds great on the surface, some level of drop-off is healthy which indicates that the screening process in place.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Stage 3: Approval → Usage</a:t>
            </a:r>
          </a:p>
          <a:p>
            <a:r>
              <a:rPr lang="en-US" sz="1200" b="0" i="0" kern="1200" dirty="0">
                <a:solidFill>
                  <a:schemeClr val="tx1"/>
                </a:solidFill>
                <a:effectLst/>
                <a:latin typeface="+mn-lt"/>
                <a:ea typeface="+mn-ea"/>
                <a:cs typeface="+mn-cs"/>
              </a:rPr>
              <a:t>This is where we saw the biggest drop-off. About 25% of approved users didn’t use their credit. But what was interesting or a concern was that this pattern was similar across most campaigns.</a:t>
            </a:r>
          </a:p>
        </p:txBody>
      </p:sp>
      <p:sp>
        <p:nvSpPr>
          <p:cNvPr id="4" name="Slide Number Placeholder 3">
            <a:extLst>
              <a:ext uri="{FF2B5EF4-FFF2-40B4-BE49-F238E27FC236}">
                <a16:creationId xmlns:a16="http://schemas.microsoft.com/office/drawing/2014/main" id="{E0B7712F-1038-531D-F13A-335491ADC552}"/>
              </a:ext>
            </a:extLst>
          </p:cNvPr>
          <p:cNvSpPr>
            <a:spLocks noGrp="1"/>
          </p:cNvSpPr>
          <p:nvPr>
            <p:ph type="sldNum" sz="quarter" idx="5"/>
          </p:nvPr>
        </p:nvSpPr>
        <p:spPr/>
        <p:txBody>
          <a:bodyPr/>
          <a:lstStyle/>
          <a:p>
            <a:fld id="{4C082BC3-6F31-A042-AED4-224CDA7BDC14}" type="slidenum">
              <a:rPr lang="en-US" smtClean="0"/>
              <a:t>25</a:t>
            </a:fld>
            <a:endParaRPr lang="en-US"/>
          </a:p>
        </p:txBody>
      </p:sp>
    </p:spTree>
    <p:extLst>
      <p:ext uri="{BB962C8B-B14F-4D97-AF65-F5344CB8AC3E}">
        <p14:creationId xmlns:p14="http://schemas.microsoft.com/office/powerpoint/2010/main" val="3937454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082BC3-6F31-A042-AED4-224CDA7BDC14}" type="slidenum">
              <a:rPr lang="en-US" smtClean="0"/>
              <a:t>26</a:t>
            </a:fld>
            <a:endParaRPr lang="en-US"/>
          </a:p>
        </p:txBody>
      </p:sp>
    </p:spTree>
    <p:extLst>
      <p:ext uri="{BB962C8B-B14F-4D97-AF65-F5344CB8AC3E}">
        <p14:creationId xmlns:p14="http://schemas.microsoft.com/office/powerpoint/2010/main" val="3869665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0D1AE-DC91-53F1-19F1-43012CF13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B7C0C-0F03-9B84-9A69-B32B8D20D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E213A-65CC-41B4-5A14-0B0A1F4B04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4DE1F2-7F01-9DDF-39B3-3FD55CD5AF61}"/>
              </a:ext>
            </a:extLst>
          </p:cNvPr>
          <p:cNvSpPr>
            <a:spLocks noGrp="1"/>
          </p:cNvSpPr>
          <p:nvPr>
            <p:ph type="sldNum" sz="quarter" idx="5"/>
          </p:nvPr>
        </p:nvSpPr>
        <p:spPr/>
        <p:txBody>
          <a:bodyPr/>
          <a:lstStyle/>
          <a:p>
            <a:fld id="{4C082BC3-6F31-A042-AED4-224CDA7BDC14}" type="slidenum">
              <a:rPr lang="en-US" smtClean="0"/>
              <a:t>27</a:t>
            </a:fld>
            <a:endParaRPr lang="en-US"/>
          </a:p>
        </p:txBody>
      </p:sp>
    </p:spTree>
    <p:extLst>
      <p:ext uri="{BB962C8B-B14F-4D97-AF65-F5344CB8AC3E}">
        <p14:creationId xmlns:p14="http://schemas.microsoft.com/office/powerpoint/2010/main" val="1131641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treemap</a:t>
            </a:r>
            <a:r>
              <a:rPr lang="en-US" sz="1200" b="0" i="0" kern="1200" dirty="0">
                <a:solidFill>
                  <a:schemeClr val="tx1"/>
                </a:solidFill>
                <a:effectLst/>
                <a:latin typeface="+mn-lt"/>
                <a:ea typeface="+mn-ea"/>
                <a:cs typeface="+mn-cs"/>
              </a:rPr>
              <a:t> displays the percentage of approved credit that went unused, broken down by campaign. </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Across the board, every campaign had at least 70% of its approved credit go unused.</a:t>
            </a:r>
          </a:p>
          <a:p>
            <a:r>
              <a:rPr lang="en-US" sz="1200" b="0" i="0" kern="1200" dirty="0">
                <a:solidFill>
                  <a:schemeClr val="tx1"/>
                </a:solidFill>
                <a:effectLst/>
                <a:latin typeface="+mn-lt"/>
                <a:ea typeface="+mn-ea"/>
                <a:cs typeface="+mn-cs"/>
              </a:rPr>
              <a:t>Facebook Ads had the highest unused credit % at 78.34%, followed closely by Email and Content Marketing.</a:t>
            </a:r>
          </a:p>
          <a:p>
            <a:endParaRPr lang="en-US" dirty="0"/>
          </a:p>
        </p:txBody>
      </p:sp>
      <p:sp>
        <p:nvSpPr>
          <p:cNvPr id="4" name="Slide Number Placeholder 3"/>
          <p:cNvSpPr>
            <a:spLocks noGrp="1"/>
          </p:cNvSpPr>
          <p:nvPr>
            <p:ph type="sldNum" sz="quarter" idx="5"/>
          </p:nvPr>
        </p:nvSpPr>
        <p:spPr/>
        <p:txBody>
          <a:bodyPr/>
          <a:lstStyle/>
          <a:p>
            <a:fld id="{4C082BC3-6F31-A042-AED4-224CDA7BDC14}" type="slidenum">
              <a:rPr lang="en-US" smtClean="0"/>
              <a:t>28</a:t>
            </a:fld>
            <a:endParaRPr lang="en-US"/>
          </a:p>
        </p:txBody>
      </p:sp>
    </p:spTree>
    <p:extLst>
      <p:ext uri="{BB962C8B-B14F-4D97-AF65-F5344CB8AC3E}">
        <p14:creationId xmlns:p14="http://schemas.microsoft.com/office/powerpoint/2010/main" val="2860916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966B9-591D-BCE5-4456-2F243D19F9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9DF4E-2663-4E46-AE06-87D931CE2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57738B-08A6-5755-CD99-A4633420BB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C7C3E1-0B5C-8AD0-2D58-0367B2ADFE0F}"/>
              </a:ext>
            </a:extLst>
          </p:cNvPr>
          <p:cNvSpPr>
            <a:spLocks noGrp="1"/>
          </p:cNvSpPr>
          <p:nvPr>
            <p:ph type="sldNum" sz="quarter" idx="5"/>
          </p:nvPr>
        </p:nvSpPr>
        <p:spPr/>
        <p:txBody>
          <a:bodyPr/>
          <a:lstStyle/>
          <a:p>
            <a:fld id="{4C082BC3-6F31-A042-AED4-224CDA7BDC14}" type="slidenum">
              <a:rPr lang="en-US" smtClean="0"/>
              <a:t>29</a:t>
            </a:fld>
            <a:endParaRPr lang="en-US"/>
          </a:p>
        </p:txBody>
      </p:sp>
    </p:spTree>
    <p:extLst>
      <p:ext uri="{BB962C8B-B14F-4D97-AF65-F5344CB8AC3E}">
        <p14:creationId xmlns:p14="http://schemas.microsoft.com/office/powerpoint/2010/main" val="1654324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Industries like Healthcare and Education show a healthy balance — they approve a high number of applications, and most of that credit gets used.</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However, industries such as Retail, Finance, and particularly Construction are clustered below the average in terms of usage, despite relatively high approval rates. </a:t>
            </a:r>
          </a:p>
          <a:p>
            <a:endParaRPr lang="en-US" dirty="0"/>
          </a:p>
        </p:txBody>
      </p:sp>
      <p:sp>
        <p:nvSpPr>
          <p:cNvPr id="4" name="Slide Number Placeholder 3"/>
          <p:cNvSpPr>
            <a:spLocks noGrp="1"/>
          </p:cNvSpPr>
          <p:nvPr>
            <p:ph type="sldNum" sz="quarter" idx="5"/>
          </p:nvPr>
        </p:nvSpPr>
        <p:spPr/>
        <p:txBody>
          <a:bodyPr/>
          <a:lstStyle/>
          <a:p>
            <a:fld id="{4C082BC3-6F31-A042-AED4-224CDA7BDC14}" type="slidenum">
              <a:rPr lang="en-US" smtClean="0"/>
              <a:t>30</a:t>
            </a:fld>
            <a:endParaRPr lang="en-US"/>
          </a:p>
        </p:txBody>
      </p:sp>
    </p:spTree>
    <p:extLst>
      <p:ext uri="{BB962C8B-B14F-4D97-AF65-F5344CB8AC3E}">
        <p14:creationId xmlns:p14="http://schemas.microsoft.com/office/powerpoint/2010/main" val="4205403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082BC3-6F31-A042-AED4-224CDA7BDC14}" type="slidenum">
              <a:rPr lang="en-US" smtClean="0"/>
              <a:t>31</a:t>
            </a:fld>
            <a:endParaRPr lang="en-US"/>
          </a:p>
        </p:txBody>
      </p:sp>
    </p:spTree>
    <p:extLst>
      <p:ext uri="{BB962C8B-B14F-4D97-AF65-F5344CB8AC3E}">
        <p14:creationId xmlns:p14="http://schemas.microsoft.com/office/powerpoint/2010/main" val="225996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EE498-4575-C2E1-8C37-AAEB7806E5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92BF-CF41-1724-82CC-2BD9B523BE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6614B-5E0C-6224-80CD-890AB1764CD6}"/>
              </a:ext>
            </a:extLst>
          </p:cNvPr>
          <p:cNvSpPr>
            <a:spLocks noGrp="1"/>
          </p:cNvSpPr>
          <p:nvPr>
            <p:ph type="body" idx="1"/>
          </p:nvPr>
        </p:nvSpPr>
        <p:spPr/>
        <p:txBody>
          <a:bodyPr/>
          <a:lstStyle/>
          <a:p>
            <a:pPr marL="171450" indent="-171450">
              <a:buFontTx/>
              <a:buChar char="-"/>
            </a:pPr>
            <a:r>
              <a:rPr lang="en-US" dirty="0"/>
              <a:t>In the context of this assessment, the primary audience is the interview panel evaluating me for the BI Engineer role.</a:t>
            </a:r>
          </a:p>
          <a:p>
            <a:pPr marL="171450" indent="-171450">
              <a:buFontTx/>
              <a:buChar char="-"/>
            </a:pPr>
            <a:endParaRPr lang="en-US" dirty="0"/>
          </a:p>
          <a:p>
            <a:pPr marL="171450" indent="-171450">
              <a:buFontTx/>
              <a:buChar char="-"/>
            </a:pPr>
            <a:r>
              <a:rPr lang="en-US" dirty="0"/>
              <a:t>But if I think about this project as a real-world deliverable, the audience would likely be the marketing stakeholders who are likely trying to understand the performance of each marketing channel.</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5359709-D83E-166C-E31F-FBAA8CAF2A6D}"/>
              </a:ext>
            </a:extLst>
          </p:cNvPr>
          <p:cNvSpPr>
            <a:spLocks noGrp="1"/>
          </p:cNvSpPr>
          <p:nvPr>
            <p:ph type="sldNum" sz="quarter" idx="5"/>
          </p:nvPr>
        </p:nvSpPr>
        <p:spPr/>
        <p:txBody>
          <a:bodyPr/>
          <a:lstStyle/>
          <a:p>
            <a:fld id="{4C082BC3-6F31-A042-AED4-224CDA7BDC14}" type="slidenum">
              <a:rPr lang="en-US" smtClean="0"/>
              <a:t>5</a:t>
            </a:fld>
            <a:endParaRPr lang="en-US"/>
          </a:p>
        </p:txBody>
      </p:sp>
    </p:spTree>
    <p:extLst>
      <p:ext uri="{BB962C8B-B14F-4D97-AF65-F5344CB8AC3E}">
        <p14:creationId xmlns:p14="http://schemas.microsoft.com/office/powerpoint/2010/main" val="908499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C0625-F1E7-56E2-21AF-21F137AE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081BF-2C83-9970-050D-CE043CD686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E20C7-48F3-3A70-6F2C-A69710CB3A5A}"/>
              </a:ext>
            </a:extLst>
          </p:cNvPr>
          <p:cNvSpPr>
            <a:spLocks noGrp="1"/>
          </p:cNvSpPr>
          <p:nvPr>
            <p:ph type="body" idx="1"/>
          </p:nvPr>
        </p:nvSpPr>
        <p:spPr/>
        <p:txBody>
          <a:bodyPr/>
          <a:lstStyle/>
          <a:p>
            <a:pPr marL="171450" indent="-171450">
              <a:buFontTx/>
              <a:buChar char="-"/>
            </a:pPr>
            <a:r>
              <a:rPr lang="en-US" sz="3600" b="1" dirty="0"/>
              <a:t>So, the main goal of this project was to analyze the dataset that Snap Finance provided as part of the BI Engineer take-home assessment.</a:t>
            </a:r>
          </a:p>
          <a:p>
            <a:pPr marL="171450" indent="-171450">
              <a:buFontTx/>
              <a:buChar char="-"/>
            </a:pPr>
            <a:endParaRPr lang="en-US" sz="3600" b="1" dirty="0"/>
          </a:p>
          <a:p>
            <a:pPr marL="171450" indent="-171450">
              <a:buFontTx/>
              <a:buChar char="-"/>
            </a:pPr>
            <a:r>
              <a:rPr lang="en-US" sz="3600" b="1" dirty="0"/>
              <a:t>After reviewing the data structure, I understood that the dataset as part of Snap’s Lease-to-Own credit offering or product.</a:t>
            </a:r>
          </a:p>
          <a:p>
            <a:pPr marL="171450" indent="-171450">
              <a:buFontTx/>
              <a:buChar char="-"/>
            </a:pPr>
            <a:endParaRPr lang="en-US" sz="3600" b="1" dirty="0"/>
          </a:p>
          <a:p>
            <a:pPr marL="171450" indent="-171450">
              <a:buFontTx/>
              <a:buChar char="-"/>
            </a:pPr>
            <a:r>
              <a:rPr lang="en-US" sz="3600" b="1" dirty="0"/>
              <a:t>While the business outcome was more task driven and not explicitly stated as a business problem, but I recognized and decided to focus the bulk of my analysis towards credit utilization across different marketing channels.</a:t>
            </a:r>
          </a:p>
          <a:p>
            <a:endParaRPr lang="en-US" dirty="0"/>
          </a:p>
        </p:txBody>
      </p:sp>
      <p:sp>
        <p:nvSpPr>
          <p:cNvPr id="4" name="Slide Number Placeholder 3">
            <a:extLst>
              <a:ext uri="{FF2B5EF4-FFF2-40B4-BE49-F238E27FC236}">
                <a16:creationId xmlns:a16="http://schemas.microsoft.com/office/drawing/2014/main" id="{09703389-4ED4-B29A-0C89-EF1A4AA35A59}"/>
              </a:ext>
            </a:extLst>
          </p:cNvPr>
          <p:cNvSpPr>
            <a:spLocks noGrp="1"/>
          </p:cNvSpPr>
          <p:nvPr>
            <p:ph type="sldNum" sz="quarter" idx="5"/>
          </p:nvPr>
        </p:nvSpPr>
        <p:spPr/>
        <p:txBody>
          <a:bodyPr/>
          <a:lstStyle/>
          <a:p>
            <a:fld id="{4C082BC3-6F31-A042-AED4-224CDA7BDC14}" type="slidenum">
              <a:rPr lang="en-US" smtClean="0"/>
              <a:t>32</a:t>
            </a:fld>
            <a:endParaRPr lang="en-US"/>
          </a:p>
        </p:txBody>
      </p:sp>
    </p:spTree>
    <p:extLst>
      <p:ext uri="{BB962C8B-B14F-4D97-AF65-F5344CB8AC3E}">
        <p14:creationId xmlns:p14="http://schemas.microsoft.com/office/powerpoint/2010/main" val="1514627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082BC3-6F31-A042-AED4-224CDA7BDC14}" type="slidenum">
              <a:rPr lang="en-US" smtClean="0"/>
              <a:t>33</a:t>
            </a:fld>
            <a:endParaRPr lang="en-US"/>
          </a:p>
        </p:txBody>
      </p:sp>
    </p:spTree>
    <p:extLst>
      <p:ext uri="{BB962C8B-B14F-4D97-AF65-F5344CB8AC3E}">
        <p14:creationId xmlns:p14="http://schemas.microsoft.com/office/powerpoint/2010/main" val="1776297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479E9-51C3-A800-ED6A-AFAC2C3D7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341D4-6A5D-DE67-818A-B962DFE7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DB791-90E1-C6F5-6E77-443385A9051B}"/>
              </a:ext>
            </a:extLst>
          </p:cNvPr>
          <p:cNvSpPr>
            <a:spLocks noGrp="1"/>
          </p:cNvSpPr>
          <p:nvPr>
            <p:ph type="body" idx="1"/>
          </p:nvPr>
        </p:nvSpPr>
        <p:spPr/>
        <p:txBody>
          <a:bodyPr/>
          <a:lstStyle/>
          <a:p>
            <a:pPr marL="171450" indent="-171450">
              <a:buFontTx/>
              <a:buChar char="-"/>
            </a:pPr>
            <a:r>
              <a:rPr lang="en-US" dirty="0"/>
              <a:t>Once the tools were in place and the audience understood, I focused on preparing the data to complete the tasks which in turn helped me answer my questions.</a:t>
            </a:r>
          </a:p>
          <a:p>
            <a:pPr marL="171450" indent="-171450">
              <a:buFontTx/>
              <a:buChar char="-"/>
            </a:pPr>
            <a:endParaRPr lang="en-US" dirty="0"/>
          </a:p>
          <a:p>
            <a:pPr marL="171450" indent="-171450">
              <a:buFontTx/>
              <a:buChar char="-"/>
            </a:pPr>
            <a:r>
              <a:rPr lang="en-US" dirty="0"/>
              <a:t>I started by </a:t>
            </a:r>
            <a:r>
              <a:rPr lang="en-US" b="1" dirty="0"/>
              <a:t>cleaning the raw tables</a:t>
            </a:r>
            <a:r>
              <a:rPr lang="en-US" dirty="0"/>
              <a:t> — ensuring that key fields like dates, flags, and numeric fields were consistent and usable.  - COMPLETELY MADE USE OF PYTHON</a:t>
            </a:r>
          </a:p>
          <a:p>
            <a:pPr marL="171450" indent="-171450">
              <a:buFontTx/>
              <a:buChar char="-"/>
            </a:pPr>
            <a:endParaRPr lang="en-US" dirty="0"/>
          </a:p>
          <a:p>
            <a:pPr marL="171450" indent="-171450">
              <a:buFontTx/>
              <a:buChar char="-"/>
            </a:pPr>
            <a:r>
              <a:rPr lang="en-US" dirty="0"/>
              <a:t>Next, I created </a:t>
            </a:r>
            <a:r>
              <a:rPr lang="en-US" b="1" dirty="0"/>
              <a:t>derived metrics</a:t>
            </a:r>
            <a:r>
              <a:rPr lang="en-US" dirty="0"/>
              <a:t> — things like approval rates, percent of used credit, and dollars used per million dollars spent. In this process I created a metrics table and View</a:t>
            </a:r>
          </a:p>
          <a:p>
            <a:pPr marL="171450" indent="-171450">
              <a:buFontTx/>
              <a:buChar char="-"/>
            </a:pPr>
            <a:endParaRPr lang="en-US" dirty="0"/>
          </a:p>
          <a:p>
            <a:pPr marL="171450" indent="-171450">
              <a:buFontTx/>
              <a:buChar char="-"/>
            </a:pPr>
            <a:r>
              <a:rPr lang="en-US" dirty="0"/>
              <a:t>Finally, I performed a round of </a:t>
            </a:r>
            <a:r>
              <a:rPr lang="en-US" b="1" dirty="0"/>
              <a:t>exploratory data analysis</a:t>
            </a:r>
            <a:r>
              <a:rPr lang="en-US" dirty="0"/>
              <a:t> to identify interesting patterns</a:t>
            </a:r>
          </a:p>
          <a:p>
            <a:pPr marL="171450" indent="-171450">
              <a:buFontTx/>
              <a:buChar char="-"/>
            </a:pPr>
            <a:endParaRPr lang="en-US" dirty="0"/>
          </a:p>
          <a:p>
            <a:pPr marL="171450" indent="-171450">
              <a:buFontTx/>
              <a:buChar char="-"/>
            </a:pPr>
            <a:r>
              <a:rPr lang="en-US" dirty="0"/>
              <a:t>All of this was done with one focus: prepare the data to answer </a:t>
            </a:r>
            <a:r>
              <a:rPr lang="en-US" b="1" dirty="0"/>
              <a:t>business questions clearly and confidently</a:t>
            </a:r>
            <a:r>
              <a:rPr lang="en-US" dirty="0"/>
              <a:t>.</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23F3722-A9D8-B0C1-00DF-4544D9BD2CFA}"/>
              </a:ext>
            </a:extLst>
          </p:cNvPr>
          <p:cNvSpPr>
            <a:spLocks noGrp="1"/>
          </p:cNvSpPr>
          <p:nvPr>
            <p:ph type="sldNum" sz="quarter" idx="5"/>
          </p:nvPr>
        </p:nvSpPr>
        <p:spPr/>
        <p:txBody>
          <a:bodyPr/>
          <a:lstStyle/>
          <a:p>
            <a:fld id="{4C082BC3-6F31-A042-AED4-224CDA7BDC14}" type="slidenum">
              <a:rPr lang="en-US" smtClean="0"/>
              <a:t>6</a:t>
            </a:fld>
            <a:endParaRPr lang="en-US"/>
          </a:p>
        </p:txBody>
      </p:sp>
    </p:spTree>
    <p:extLst>
      <p:ext uri="{BB962C8B-B14F-4D97-AF65-F5344CB8AC3E}">
        <p14:creationId xmlns:p14="http://schemas.microsoft.com/office/powerpoint/2010/main" val="90802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46619-B5C6-AFA6-0DA3-E3996BB8A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B8E35-349F-12AF-F82F-6EA6139AA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7A442D-8656-BB47-67AE-C16053DF6B52}"/>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D13D07D6-3C94-3445-C6CC-6B091C38BC24}"/>
              </a:ext>
            </a:extLst>
          </p:cNvPr>
          <p:cNvSpPr>
            <a:spLocks noGrp="1"/>
          </p:cNvSpPr>
          <p:nvPr>
            <p:ph type="sldNum" sz="quarter" idx="5"/>
          </p:nvPr>
        </p:nvSpPr>
        <p:spPr/>
        <p:txBody>
          <a:bodyPr/>
          <a:lstStyle/>
          <a:p>
            <a:fld id="{4C082BC3-6F31-A042-AED4-224CDA7BDC14}" type="slidenum">
              <a:rPr lang="en-US" smtClean="0"/>
              <a:t>7</a:t>
            </a:fld>
            <a:endParaRPr lang="en-US"/>
          </a:p>
        </p:txBody>
      </p:sp>
    </p:spTree>
    <p:extLst>
      <p:ext uri="{BB962C8B-B14F-4D97-AF65-F5344CB8AC3E}">
        <p14:creationId xmlns:p14="http://schemas.microsoft.com/office/powerpoint/2010/main" val="73979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Task 1, I was asked to calculate certain metrics like total number of applications, the number approved, and how many of those were actually used — and to visualize these trends over time using the submission date.</a:t>
            </a:r>
          </a:p>
          <a:p>
            <a:pPr marL="171450" indent="-171450">
              <a:buFontTx/>
              <a:buChar char="-"/>
            </a:pPr>
            <a:endParaRPr lang="en-US" dirty="0"/>
          </a:p>
          <a:p>
            <a:pPr marL="171450" indent="-171450">
              <a:buFontTx/>
              <a:buChar char="-"/>
            </a:pPr>
            <a:r>
              <a:rPr lang="en-US" dirty="0"/>
              <a:t>Instead of limiting the view to one fixed level of time which is date, I broke the trends down by </a:t>
            </a:r>
            <a:r>
              <a:rPr lang="en-US" b="1" dirty="0"/>
              <a:t>day</a:t>
            </a:r>
            <a:r>
              <a:rPr lang="en-US" dirty="0"/>
              <a:t>, </a:t>
            </a:r>
            <a:r>
              <a:rPr lang="en-US" b="1" dirty="0"/>
              <a:t>month</a:t>
            </a:r>
            <a:r>
              <a:rPr lang="en-US" dirty="0"/>
              <a:t>, </a:t>
            </a:r>
            <a:r>
              <a:rPr lang="en-US" b="1" dirty="0"/>
              <a:t>quarter</a:t>
            </a:r>
            <a:r>
              <a:rPr lang="en-US" dirty="0"/>
              <a:t>, and </a:t>
            </a:r>
            <a:r>
              <a:rPr lang="en-US" b="1" dirty="0"/>
              <a:t>year</a:t>
            </a:r>
            <a:r>
              <a:rPr lang="en-US" dirty="0"/>
              <a:t>.</a:t>
            </a:r>
          </a:p>
          <a:p>
            <a:pPr marL="171450" indent="-171450">
              <a:buFontTx/>
              <a:buChar char="-"/>
            </a:pPr>
            <a:endParaRPr lang="en-US" dirty="0"/>
          </a:p>
          <a:p>
            <a:pPr marL="171450" indent="-171450">
              <a:buFontTx/>
              <a:buChar char="-"/>
            </a:pPr>
            <a:r>
              <a:rPr lang="en-US" dirty="0"/>
              <a:t>This gave me broader perspective to analyze from; to see whether it's daily consistency, seasonal dips, or broader business cycles. It also made it easier to extract actionable insights and explain them to different levels of the business.</a:t>
            </a:r>
          </a:p>
          <a:p>
            <a:endParaRPr lang="en-US" dirty="0"/>
          </a:p>
        </p:txBody>
      </p:sp>
      <p:sp>
        <p:nvSpPr>
          <p:cNvPr id="4" name="Slide Number Placeholder 3"/>
          <p:cNvSpPr>
            <a:spLocks noGrp="1"/>
          </p:cNvSpPr>
          <p:nvPr>
            <p:ph type="sldNum" sz="quarter" idx="5"/>
          </p:nvPr>
        </p:nvSpPr>
        <p:spPr/>
        <p:txBody>
          <a:bodyPr/>
          <a:lstStyle/>
          <a:p>
            <a:fld id="{4C082BC3-6F31-A042-AED4-224CDA7BDC14}" type="slidenum">
              <a:rPr lang="en-US" smtClean="0"/>
              <a:t>8</a:t>
            </a:fld>
            <a:endParaRPr lang="en-US"/>
          </a:p>
        </p:txBody>
      </p:sp>
    </p:spTree>
    <p:extLst>
      <p:ext uri="{BB962C8B-B14F-4D97-AF65-F5344CB8AC3E}">
        <p14:creationId xmlns:p14="http://schemas.microsoft.com/office/powerpoint/2010/main" val="2028299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 Metrics per submit day </a:t>
            </a:r>
          </a:p>
          <a:p>
            <a:pPr marL="171450" indent="-171450">
              <a:buFontTx/>
              <a:buChar char="-"/>
            </a:pPr>
            <a:endParaRPr lang="en-US" dirty="0"/>
          </a:p>
          <a:p>
            <a:pPr marL="171450" indent="-171450">
              <a:buFontTx/>
              <a:buChar char="-"/>
            </a:pPr>
            <a:r>
              <a:rPr lang="en-US" dirty="0"/>
              <a:t>All metrics per submit Month</a:t>
            </a:r>
          </a:p>
        </p:txBody>
      </p:sp>
      <p:sp>
        <p:nvSpPr>
          <p:cNvPr id="4" name="Slide Number Placeholder 3"/>
          <p:cNvSpPr>
            <a:spLocks noGrp="1"/>
          </p:cNvSpPr>
          <p:nvPr>
            <p:ph type="sldNum" sz="quarter" idx="5"/>
          </p:nvPr>
        </p:nvSpPr>
        <p:spPr/>
        <p:txBody>
          <a:bodyPr/>
          <a:lstStyle/>
          <a:p>
            <a:fld id="{4C082BC3-6F31-A042-AED4-224CDA7BDC14}" type="slidenum">
              <a:rPr lang="en-US" smtClean="0"/>
              <a:t>9</a:t>
            </a:fld>
            <a:endParaRPr lang="en-US"/>
          </a:p>
        </p:txBody>
      </p:sp>
    </p:spTree>
    <p:extLst>
      <p:ext uri="{BB962C8B-B14F-4D97-AF65-F5344CB8AC3E}">
        <p14:creationId xmlns:p14="http://schemas.microsoft.com/office/powerpoint/2010/main" val="2359153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3CCD-358A-E5BC-C550-3C9C5BADF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E35FA-D4D0-4C55-C43B-89AE5602C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70B88-F928-7CF2-4EF7-E81A36D57B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AA17A4-0F4D-12B4-DC27-A215F6B24E88}"/>
              </a:ext>
            </a:extLst>
          </p:cNvPr>
          <p:cNvSpPr>
            <a:spLocks noGrp="1"/>
          </p:cNvSpPr>
          <p:nvPr>
            <p:ph type="sldNum" sz="quarter" idx="5"/>
          </p:nvPr>
        </p:nvSpPr>
        <p:spPr/>
        <p:txBody>
          <a:bodyPr/>
          <a:lstStyle/>
          <a:p>
            <a:fld id="{4C082BC3-6F31-A042-AED4-224CDA7BDC14}" type="slidenum">
              <a:rPr lang="en-US" smtClean="0"/>
              <a:t>10</a:t>
            </a:fld>
            <a:endParaRPr lang="en-US"/>
          </a:p>
        </p:txBody>
      </p:sp>
    </p:spTree>
    <p:extLst>
      <p:ext uri="{BB962C8B-B14F-4D97-AF65-F5344CB8AC3E}">
        <p14:creationId xmlns:p14="http://schemas.microsoft.com/office/powerpoint/2010/main" val="1300634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DAILY</a:t>
            </a:r>
          </a:p>
          <a:p>
            <a:pPr marL="171450" indent="-171450">
              <a:buFontTx/>
              <a:buChar char="-"/>
            </a:pPr>
            <a:endParaRPr lang="en-US" dirty="0"/>
          </a:p>
          <a:p>
            <a:pPr marL="171450" indent="-171450">
              <a:buFontTx/>
              <a:buChar char="-"/>
            </a:pPr>
            <a:r>
              <a:rPr lang="en-US" dirty="0"/>
              <a:t>The daily trend is a bit noisy, but a few clear patterns emerge. </a:t>
            </a:r>
          </a:p>
          <a:p>
            <a:pPr marL="171450" indent="-171450">
              <a:buFontTx/>
              <a:buChar char="-"/>
            </a:pPr>
            <a:endParaRPr lang="en-US" dirty="0"/>
          </a:p>
          <a:p>
            <a:pPr marL="171450" indent="-171450">
              <a:buFontTx/>
              <a:buChar char="-"/>
            </a:pPr>
            <a:r>
              <a:rPr lang="en-US" dirty="0"/>
              <a:t>Applications raised are about 90 per day, which is positive.</a:t>
            </a:r>
          </a:p>
          <a:p>
            <a:pPr marL="171450" indent="-171450">
              <a:buFontTx/>
              <a:buChar char="-"/>
            </a:pPr>
            <a:endParaRPr lang="en-US" dirty="0"/>
          </a:p>
          <a:p>
            <a:pPr marL="171450" indent="-171450">
              <a:buFontTx/>
              <a:buChar char="-"/>
            </a:pPr>
            <a:r>
              <a:rPr lang="en-US" dirty="0"/>
              <a:t>Approvals on the other hand is only around 40 to 60 per day, which indicates a healthy and disciplined approval mechanism. </a:t>
            </a:r>
          </a:p>
          <a:p>
            <a:pPr marL="171450" indent="-171450">
              <a:buFontTx/>
              <a:buChar char="-"/>
            </a:pPr>
            <a:endParaRPr lang="en-US" dirty="0"/>
          </a:p>
          <a:p>
            <a:pPr marL="171450" indent="-171450">
              <a:buFontTx/>
              <a:buChar char="-"/>
            </a:pPr>
            <a:r>
              <a:rPr lang="en-US" dirty="0"/>
              <a:t>However, actual usage drops to around 20 per day, which indicates some loss in the funnel — not everyone who’s approved is using their credit.</a:t>
            </a:r>
          </a:p>
          <a:p>
            <a:pPr marL="171450" indent="-171450">
              <a:buFontTx/>
              <a:buChar char="-"/>
            </a:pPr>
            <a:endParaRPr lang="en-US" dirty="0"/>
          </a:p>
          <a:p>
            <a:pPr marL="171450" indent="-171450">
              <a:buFontTx/>
              <a:buChar char="-"/>
            </a:pPr>
            <a:r>
              <a:rPr lang="en-US" dirty="0"/>
              <a:t>MONTHLY</a:t>
            </a:r>
          </a:p>
          <a:p>
            <a:pPr marL="171450" indent="-171450">
              <a:buFontTx/>
              <a:buChar char="-"/>
            </a:pPr>
            <a:endParaRPr lang="en-US" dirty="0"/>
          </a:p>
          <a:p>
            <a:pPr marL="171450" indent="-171450">
              <a:buFontTx/>
              <a:buChar char="-"/>
            </a:pPr>
            <a:r>
              <a:rPr lang="en-US" dirty="0"/>
              <a:t>On a monthly view I could see/ sense seasonality. There’s a drop in applications during December and January and a bounce back starting February.</a:t>
            </a:r>
          </a:p>
          <a:p>
            <a:pPr marL="171450" indent="-171450">
              <a:buFontTx/>
              <a:buChar char="-"/>
            </a:pPr>
            <a:endParaRPr lang="en-US" dirty="0"/>
          </a:p>
          <a:p>
            <a:pPr marL="171450" indent="-171450">
              <a:buFontTx/>
              <a:buChar char="-"/>
            </a:pPr>
            <a:r>
              <a:rPr lang="en-US" dirty="0"/>
              <a:t>But once again usage rate remains flat throughout — just about 25% of applications.</a:t>
            </a:r>
          </a:p>
          <a:p>
            <a:pPr marL="171450" indent="-171450">
              <a:buFontTx/>
              <a:buChar char="-"/>
            </a:pPr>
            <a:endParaRPr lang="en-US" dirty="0"/>
          </a:p>
          <a:p>
            <a:pPr marL="171450" indent="-171450">
              <a:buFontTx/>
              <a:buChar char="-"/>
            </a:pPr>
            <a:r>
              <a:rPr lang="en-US" dirty="0"/>
              <a:t>QUARTERLY AND YEARLY </a:t>
            </a:r>
          </a:p>
          <a:p>
            <a:pPr marL="171450" indent="-171450">
              <a:buFontTx/>
              <a:buChar char="-"/>
            </a:pPr>
            <a:endParaRPr lang="en-US" dirty="0"/>
          </a:p>
          <a:p>
            <a:pPr marL="171450" indent="-171450">
              <a:buFontTx/>
              <a:buChar char="-"/>
            </a:pPr>
            <a:r>
              <a:rPr lang="en-US" dirty="0"/>
              <a:t>Both Quarterly and Yearly pretty much had similar observations with respect to seasonality dips and rise.</a:t>
            </a:r>
          </a:p>
        </p:txBody>
      </p:sp>
      <p:sp>
        <p:nvSpPr>
          <p:cNvPr id="4" name="Slide Number Placeholder 3"/>
          <p:cNvSpPr>
            <a:spLocks noGrp="1"/>
          </p:cNvSpPr>
          <p:nvPr>
            <p:ph type="sldNum" sz="quarter" idx="5"/>
          </p:nvPr>
        </p:nvSpPr>
        <p:spPr/>
        <p:txBody>
          <a:bodyPr/>
          <a:lstStyle/>
          <a:p>
            <a:fld id="{4C082BC3-6F31-A042-AED4-224CDA7BDC14}" type="slidenum">
              <a:rPr lang="en-US" smtClean="0"/>
              <a:t>11</a:t>
            </a:fld>
            <a:endParaRPr lang="en-US"/>
          </a:p>
        </p:txBody>
      </p:sp>
    </p:spTree>
    <p:extLst>
      <p:ext uri="{BB962C8B-B14F-4D97-AF65-F5344CB8AC3E}">
        <p14:creationId xmlns:p14="http://schemas.microsoft.com/office/powerpoint/2010/main" val="385305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6/9/25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55265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6/9/25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40974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6/9/25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0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6/9/25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9592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6/9/25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124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6/9/25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5806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6/9/25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065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6/9/25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4946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6/9/25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87155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6/9/25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8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6/9/25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53687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6/9/25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2223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AC270-8083-59F5-3E87-2859B7F4A9DF}"/>
              </a:ext>
            </a:extLst>
          </p:cNvPr>
          <p:cNvSpPr>
            <a:spLocks noGrp="1"/>
          </p:cNvSpPr>
          <p:nvPr>
            <p:ph type="ctrTitle"/>
          </p:nvPr>
        </p:nvSpPr>
        <p:spPr>
          <a:xfrm>
            <a:off x="640080" y="1434438"/>
            <a:ext cx="2983229" cy="2612976"/>
          </a:xfrm>
        </p:spPr>
        <p:txBody>
          <a:bodyPr anchor="t">
            <a:normAutofit fontScale="90000"/>
          </a:bodyPr>
          <a:lstStyle/>
          <a:p>
            <a:pPr>
              <a:lnSpc>
                <a:spcPct val="90000"/>
              </a:lnSpc>
            </a:pPr>
            <a:r>
              <a:rPr lang="en-US" sz="3700"/>
              <a:t>Snap Finance Business Intelligence Assessment</a:t>
            </a:r>
          </a:p>
        </p:txBody>
      </p:sp>
      <p:sp>
        <p:nvSpPr>
          <p:cNvPr id="3" name="Subtitle 2">
            <a:extLst>
              <a:ext uri="{FF2B5EF4-FFF2-40B4-BE49-F238E27FC236}">
                <a16:creationId xmlns:a16="http://schemas.microsoft.com/office/drawing/2014/main" id="{EDC98C6D-BE55-3E26-6EC1-A36E5259CB3F}"/>
              </a:ext>
            </a:extLst>
          </p:cNvPr>
          <p:cNvSpPr>
            <a:spLocks noGrp="1"/>
          </p:cNvSpPr>
          <p:nvPr>
            <p:ph type="subTitle" idx="1"/>
          </p:nvPr>
        </p:nvSpPr>
        <p:spPr>
          <a:xfrm>
            <a:off x="640080" y="4130979"/>
            <a:ext cx="2983229" cy="1160231"/>
          </a:xfrm>
        </p:spPr>
        <p:txBody>
          <a:bodyPr anchor="b">
            <a:normAutofit fontScale="62500" lnSpcReduction="20000"/>
          </a:bodyPr>
          <a:lstStyle/>
          <a:p>
            <a:r>
              <a:rPr lang="en-US" dirty="0"/>
              <a:t>By Sai Ajay Neelakandan</a:t>
            </a:r>
          </a:p>
          <a:p>
            <a:endParaRPr lang="en-US" dirty="0"/>
          </a:p>
          <a:p>
            <a:r>
              <a:rPr lang="en-US" dirty="0"/>
              <a:t>06/09/2025</a:t>
            </a:r>
          </a:p>
        </p:txBody>
      </p:sp>
      <p:pic>
        <p:nvPicPr>
          <p:cNvPr id="4" name="Video 3" descr="People Discussing">
            <a:extLst>
              <a:ext uri="{FF2B5EF4-FFF2-40B4-BE49-F238E27FC236}">
                <a16:creationId xmlns:a16="http://schemas.microsoft.com/office/drawing/2014/main" id="{81622A98-6CAD-F606-89DF-86297396B99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4229100" y="1354542"/>
            <a:ext cx="7290648" cy="4089344"/>
          </a:xfrm>
          <a:prstGeom prst="rect">
            <a:avLst/>
          </a:prstGeom>
        </p:spPr>
      </p:pic>
      <p:cxnSp>
        <p:nvCxnSpPr>
          <p:cNvPr id="18" name="Straight Connector 17">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51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0BCBB8-C9CC-17CF-47A5-AD2D6FAD40A0}"/>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2B7C0-D39C-3EFA-3096-9552235CB8AF}"/>
              </a:ext>
            </a:extLst>
          </p:cNvPr>
          <p:cNvSpPr>
            <a:spLocks noGrp="1"/>
          </p:cNvSpPr>
          <p:nvPr>
            <p:ph type="title"/>
          </p:nvPr>
        </p:nvSpPr>
        <p:spPr>
          <a:xfrm>
            <a:off x="1699404" y="914400"/>
            <a:ext cx="8945593" cy="948688"/>
          </a:xfrm>
        </p:spPr>
        <p:txBody>
          <a:bodyPr vert="horz" lIns="91440" tIns="45720" rIns="91440" bIns="45720" rtlCol="0" anchor="b">
            <a:normAutofit/>
          </a:bodyPr>
          <a:lstStyle/>
          <a:p>
            <a:pPr algn="ctr"/>
            <a:r>
              <a:rPr lang="en-US" sz="4400"/>
              <a:t>Visualizations</a:t>
            </a:r>
          </a:p>
        </p:txBody>
      </p:sp>
      <p:pic>
        <p:nvPicPr>
          <p:cNvPr id="8" name="Picture 7">
            <a:extLst>
              <a:ext uri="{FF2B5EF4-FFF2-40B4-BE49-F238E27FC236}">
                <a16:creationId xmlns:a16="http://schemas.microsoft.com/office/drawing/2014/main" id="{FEC48301-60F0-9442-51D3-AB4A621B4EE3}"/>
              </a:ext>
            </a:extLst>
          </p:cNvPr>
          <p:cNvPicPr>
            <a:picLocks noChangeAspect="1"/>
          </p:cNvPicPr>
          <p:nvPr/>
        </p:nvPicPr>
        <p:blipFill>
          <a:blip r:embed="rId3"/>
          <a:stretch>
            <a:fillRect/>
          </a:stretch>
        </p:blipFill>
        <p:spPr>
          <a:xfrm>
            <a:off x="6322392" y="3429000"/>
            <a:ext cx="5132089" cy="2052834"/>
          </a:xfrm>
          <a:prstGeom prst="rect">
            <a:avLst/>
          </a:prstGeom>
        </p:spPr>
      </p:pic>
      <p:pic>
        <p:nvPicPr>
          <p:cNvPr id="7" name="Picture 6">
            <a:extLst>
              <a:ext uri="{FF2B5EF4-FFF2-40B4-BE49-F238E27FC236}">
                <a16:creationId xmlns:a16="http://schemas.microsoft.com/office/drawing/2014/main" id="{B9C466C0-4334-CAED-8D20-4E53DA1BFA48}"/>
              </a:ext>
            </a:extLst>
          </p:cNvPr>
          <p:cNvPicPr>
            <a:picLocks noChangeAspect="1"/>
          </p:cNvPicPr>
          <p:nvPr/>
        </p:nvPicPr>
        <p:blipFill>
          <a:blip r:embed="rId4"/>
          <a:stretch>
            <a:fillRect/>
          </a:stretch>
        </p:blipFill>
        <p:spPr>
          <a:xfrm>
            <a:off x="737519" y="3429000"/>
            <a:ext cx="5130449" cy="2077831"/>
          </a:xfrm>
          <a:prstGeom prst="rect">
            <a:avLst/>
          </a:prstGeom>
        </p:spPr>
      </p:pic>
      <p:sp>
        <p:nvSpPr>
          <p:cNvPr id="13" name="TextBox 12">
            <a:extLst>
              <a:ext uri="{FF2B5EF4-FFF2-40B4-BE49-F238E27FC236}">
                <a16:creationId xmlns:a16="http://schemas.microsoft.com/office/drawing/2014/main" id="{D8428DF3-3507-B43C-B314-551702F70795}"/>
              </a:ext>
            </a:extLst>
          </p:cNvPr>
          <p:cNvSpPr txBox="1"/>
          <p:nvPr/>
        </p:nvSpPr>
        <p:spPr>
          <a:xfrm>
            <a:off x="7650453" y="5615919"/>
            <a:ext cx="2686386" cy="369332"/>
          </a:xfrm>
          <a:prstGeom prst="rect">
            <a:avLst/>
          </a:prstGeom>
          <a:noFill/>
        </p:spPr>
        <p:txBody>
          <a:bodyPr wrap="square" rtlCol="0">
            <a:spAutoFit/>
          </a:bodyPr>
          <a:lstStyle/>
          <a:p>
            <a:r>
              <a:rPr lang="en-US" dirty="0"/>
              <a:t>Metrics per submit year</a:t>
            </a:r>
          </a:p>
        </p:txBody>
      </p:sp>
      <p:sp>
        <p:nvSpPr>
          <p:cNvPr id="14" name="TextBox 13">
            <a:extLst>
              <a:ext uri="{FF2B5EF4-FFF2-40B4-BE49-F238E27FC236}">
                <a16:creationId xmlns:a16="http://schemas.microsoft.com/office/drawing/2014/main" id="{74237E1F-0282-0E6F-EDD3-E8179E73D065}"/>
              </a:ext>
            </a:extLst>
          </p:cNvPr>
          <p:cNvSpPr txBox="1"/>
          <p:nvPr/>
        </p:nvSpPr>
        <p:spPr>
          <a:xfrm>
            <a:off x="1959550" y="5615919"/>
            <a:ext cx="3012500" cy="369332"/>
          </a:xfrm>
          <a:prstGeom prst="rect">
            <a:avLst/>
          </a:prstGeom>
          <a:noFill/>
        </p:spPr>
        <p:txBody>
          <a:bodyPr wrap="square" rtlCol="0">
            <a:spAutoFit/>
          </a:bodyPr>
          <a:lstStyle/>
          <a:p>
            <a:r>
              <a:rPr lang="en-US" dirty="0"/>
              <a:t>Metrics per submit Quarter</a:t>
            </a:r>
          </a:p>
        </p:txBody>
      </p:sp>
    </p:spTree>
    <p:extLst>
      <p:ext uri="{BB962C8B-B14F-4D97-AF65-F5344CB8AC3E}">
        <p14:creationId xmlns:p14="http://schemas.microsoft.com/office/powerpoint/2010/main" val="1483189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5E002D-3DF2-0E92-0CC5-EC9CEFB801FB}"/>
              </a:ext>
            </a:extLst>
          </p:cNvPr>
          <p:cNvSpPr>
            <a:spLocks noGrp="1"/>
          </p:cNvSpPr>
          <p:nvPr>
            <p:ph type="title"/>
          </p:nvPr>
        </p:nvSpPr>
        <p:spPr>
          <a:xfrm>
            <a:off x="640080" y="3794763"/>
            <a:ext cx="4057650" cy="2139081"/>
          </a:xfrm>
        </p:spPr>
        <p:txBody>
          <a:bodyPr anchor="t">
            <a:normAutofit/>
          </a:bodyPr>
          <a:lstStyle/>
          <a:p>
            <a:r>
              <a:rPr lang="en-US" dirty="0"/>
              <a:t>What does the data have to say?</a:t>
            </a:r>
          </a:p>
        </p:txBody>
      </p:sp>
      <p:pic>
        <p:nvPicPr>
          <p:cNvPr id="7" name="Graphic 6" descr="Gauge">
            <a:extLst>
              <a:ext uri="{FF2B5EF4-FFF2-40B4-BE49-F238E27FC236}">
                <a16:creationId xmlns:a16="http://schemas.microsoft.com/office/drawing/2014/main" id="{F1725480-AAFA-3AFB-9DB1-0E42F2FA4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232" y="836142"/>
            <a:ext cx="2592858" cy="2592858"/>
          </a:xfrm>
          <a:prstGeom prst="rect">
            <a:avLst/>
          </a:prstGeom>
        </p:spPr>
      </p:pic>
      <p:cxnSp>
        <p:nvCxnSpPr>
          <p:cNvPr id="19" name="Straight Connector 18">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62720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B211E-9F5D-5561-47FB-62055BE1196D}"/>
              </a:ext>
            </a:extLst>
          </p:cNvPr>
          <p:cNvSpPr>
            <a:spLocks noGrp="1"/>
          </p:cNvSpPr>
          <p:nvPr>
            <p:ph idx="1"/>
          </p:nvPr>
        </p:nvSpPr>
        <p:spPr>
          <a:xfrm>
            <a:off x="5434149" y="914399"/>
            <a:ext cx="6096861" cy="5383519"/>
          </a:xfrm>
        </p:spPr>
        <p:txBody>
          <a:bodyPr anchor="t">
            <a:normAutofit/>
          </a:bodyPr>
          <a:lstStyle/>
          <a:p>
            <a:r>
              <a:rPr lang="en-US" b="1" dirty="0"/>
              <a:t>Daily Observations:</a:t>
            </a:r>
            <a:endParaRPr lang="en-US" dirty="0"/>
          </a:p>
          <a:p>
            <a:pPr lvl="1"/>
            <a:r>
              <a:rPr lang="en-US" dirty="0"/>
              <a:t>Applications ~90/day </a:t>
            </a:r>
          </a:p>
          <a:p>
            <a:pPr lvl="1"/>
            <a:r>
              <a:rPr lang="en-US" dirty="0"/>
              <a:t>Approval rate: ~50–60% </a:t>
            </a:r>
          </a:p>
          <a:p>
            <a:pPr lvl="1"/>
            <a:r>
              <a:rPr lang="en-US" dirty="0"/>
              <a:t>Usage ~20/day </a:t>
            </a:r>
          </a:p>
          <a:p>
            <a:r>
              <a:rPr lang="en-US" b="1" dirty="0"/>
              <a:t>Monthly Observations:</a:t>
            </a:r>
            <a:endParaRPr lang="en-US" dirty="0"/>
          </a:p>
          <a:p>
            <a:pPr lvl="1"/>
            <a:r>
              <a:rPr lang="en-US" dirty="0"/>
              <a:t>Applications dip in Dec–Jan, recover by Feb</a:t>
            </a:r>
          </a:p>
          <a:p>
            <a:pPr lvl="1"/>
            <a:r>
              <a:rPr lang="en-US" dirty="0"/>
              <a:t>Usage remains low and stable (~25% of total apps)</a:t>
            </a:r>
          </a:p>
          <a:p>
            <a:r>
              <a:rPr lang="en-US" b="1" dirty="0"/>
              <a:t>Quarterly &amp; Yearly Trends</a:t>
            </a:r>
          </a:p>
          <a:p>
            <a:pPr lvl="1"/>
            <a:r>
              <a:rPr lang="en-US" dirty="0"/>
              <a:t>Seasonal dip reappears in Q1 across years</a:t>
            </a:r>
          </a:p>
          <a:p>
            <a:pPr lvl="1"/>
            <a:r>
              <a:rPr lang="en-US" dirty="0"/>
              <a:t>Usage rate does not significantly improve at higher time aggregation</a:t>
            </a:r>
          </a:p>
          <a:p>
            <a:pPr lvl="1"/>
            <a:r>
              <a:rPr lang="en-US" dirty="0"/>
              <a:t>Reinforces that </a:t>
            </a:r>
            <a:r>
              <a:rPr lang="en-US" b="1" dirty="0"/>
              <a:t>usage gap is a recurring trend</a:t>
            </a:r>
            <a:r>
              <a:rPr lang="en-US" dirty="0"/>
              <a:t>, not a short-term fluctuation</a:t>
            </a:r>
          </a:p>
          <a:p>
            <a:endParaRPr lang="en-US" dirty="0"/>
          </a:p>
          <a:p>
            <a:endParaRPr lang="en-US" dirty="0"/>
          </a:p>
        </p:txBody>
      </p:sp>
    </p:spTree>
    <p:extLst>
      <p:ext uri="{BB962C8B-B14F-4D97-AF65-F5344CB8AC3E}">
        <p14:creationId xmlns:p14="http://schemas.microsoft.com/office/powerpoint/2010/main" val="256292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1C69525-1BE4-4BA0-A23C-3BB6C162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AC8EF-E6A7-F8C7-D87E-B45D59B4C1CE}"/>
              </a:ext>
            </a:extLst>
          </p:cNvPr>
          <p:cNvSpPr>
            <a:spLocks noGrp="1"/>
          </p:cNvSpPr>
          <p:nvPr>
            <p:ph type="title"/>
          </p:nvPr>
        </p:nvSpPr>
        <p:spPr>
          <a:xfrm>
            <a:off x="640079" y="1371601"/>
            <a:ext cx="10890929" cy="1097280"/>
          </a:xfrm>
        </p:spPr>
        <p:txBody>
          <a:bodyPr>
            <a:normAutofit/>
          </a:bodyPr>
          <a:lstStyle/>
          <a:p>
            <a:pPr>
              <a:lnSpc>
                <a:spcPct val="90000"/>
              </a:lnSpc>
            </a:pPr>
            <a:r>
              <a:rPr lang="en-US" sz="3400"/>
              <a:t>SO WHAT? </a:t>
            </a:r>
            <a:br>
              <a:rPr lang="en-US" sz="3400"/>
            </a:br>
            <a:r>
              <a:rPr lang="en-US" sz="3400"/>
              <a:t>IMPROVE GTM STRATEGY</a:t>
            </a:r>
          </a:p>
        </p:txBody>
      </p:sp>
      <p:cxnSp>
        <p:nvCxnSpPr>
          <p:cNvPr id="21" name="Straight Connector 20">
            <a:extLst>
              <a:ext uri="{FF2B5EF4-FFF2-40B4-BE49-F238E27FC236}">
                <a16:creationId xmlns:a16="http://schemas.microsoft.com/office/drawing/2014/main" id="{B68AF875-C18B-4B48-AE4C-A63FD3CEF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0645AF8-DD2E-AB36-AAFF-192702916C27}"/>
              </a:ext>
            </a:extLst>
          </p:cNvPr>
          <p:cNvGraphicFramePr>
            <a:graphicFrameLocks noGrp="1"/>
          </p:cNvGraphicFramePr>
          <p:nvPr>
            <p:ph idx="1"/>
            <p:extLst>
              <p:ext uri="{D42A27DB-BD31-4B8C-83A1-F6EECF244321}">
                <p14:modId xmlns:p14="http://schemas.microsoft.com/office/powerpoint/2010/main" val="1126506851"/>
              </p:ext>
            </p:extLst>
          </p:nvPr>
        </p:nvGraphicFramePr>
        <p:xfrm>
          <a:off x="640079" y="2559050"/>
          <a:ext cx="10890929" cy="373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66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438A8-F4D3-669A-394A-365147FB3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C48DD-A102-14AE-8E60-21BC35DCF1C9}"/>
              </a:ext>
            </a:extLst>
          </p:cNvPr>
          <p:cNvSpPr>
            <a:spLocks noGrp="1"/>
          </p:cNvSpPr>
          <p:nvPr>
            <p:ph type="title"/>
          </p:nvPr>
        </p:nvSpPr>
        <p:spPr>
          <a:xfrm>
            <a:off x="528638" y="4474103"/>
            <a:ext cx="10987087" cy="933905"/>
          </a:xfrm>
        </p:spPr>
        <p:txBody>
          <a:bodyPr vert="horz" lIns="91440" tIns="45720" rIns="91440" bIns="45720" rtlCol="0" anchor="b">
            <a:normAutofit fontScale="90000"/>
          </a:bodyPr>
          <a:lstStyle/>
          <a:p>
            <a:pPr algn="ctr">
              <a:lnSpc>
                <a:spcPct val="90000"/>
              </a:lnSpc>
            </a:pPr>
            <a:r>
              <a:rPr lang="en-US" sz="2400" dirty="0"/>
              <a:t>TASK – 2: Calculate the average of the approved amount and the average of the amount used and visualize the trend over the submission date. </a:t>
            </a:r>
            <a:br>
              <a:rPr lang="en-US" sz="1400" dirty="0"/>
            </a:br>
            <a:endParaRPr lang="en-US" sz="1400" dirty="0"/>
          </a:p>
        </p:txBody>
      </p:sp>
      <p:pic>
        <p:nvPicPr>
          <p:cNvPr id="7" name="Graphic 6" descr="Check List">
            <a:extLst>
              <a:ext uri="{FF2B5EF4-FFF2-40B4-BE49-F238E27FC236}">
                <a16:creationId xmlns:a16="http://schemas.microsoft.com/office/drawing/2014/main" id="{C8CFB21B-6EC4-D20A-6958-23C0F1423A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6210" y="409300"/>
            <a:ext cx="3899580" cy="3899580"/>
          </a:xfrm>
          <a:prstGeom prst="rect">
            <a:avLst/>
          </a:prstGeom>
        </p:spPr>
      </p:pic>
    </p:spTree>
    <p:extLst>
      <p:ext uri="{BB962C8B-B14F-4D97-AF65-F5344CB8AC3E}">
        <p14:creationId xmlns:p14="http://schemas.microsoft.com/office/powerpoint/2010/main" val="4039011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D4D5F-CB7D-5869-FD8C-1AF08A79A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B757D-D206-81E5-A790-8ADE0E505B3E}"/>
              </a:ext>
            </a:extLst>
          </p:cNvPr>
          <p:cNvSpPr>
            <a:spLocks noGrp="1"/>
          </p:cNvSpPr>
          <p:nvPr>
            <p:ph type="title"/>
          </p:nvPr>
        </p:nvSpPr>
        <p:spPr>
          <a:xfrm>
            <a:off x="1699404" y="914400"/>
            <a:ext cx="8945593" cy="948688"/>
          </a:xfrm>
        </p:spPr>
        <p:txBody>
          <a:bodyPr vert="horz" lIns="91440" tIns="45720" rIns="91440" bIns="45720" rtlCol="0" anchor="b">
            <a:normAutofit/>
          </a:bodyPr>
          <a:lstStyle/>
          <a:p>
            <a:pPr algn="ctr"/>
            <a:r>
              <a:rPr lang="en-US" sz="4400" dirty="0"/>
              <a:t>Visualizations</a:t>
            </a:r>
          </a:p>
        </p:txBody>
      </p:sp>
      <p:sp>
        <p:nvSpPr>
          <p:cNvPr id="6" name="TextBox 5">
            <a:extLst>
              <a:ext uri="{FF2B5EF4-FFF2-40B4-BE49-F238E27FC236}">
                <a16:creationId xmlns:a16="http://schemas.microsoft.com/office/drawing/2014/main" id="{60CBC646-CC6C-700A-F0D5-6EFB1C0FD20C}"/>
              </a:ext>
            </a:extLst>
          </p:cNvPr>
          <p:cNvSpPr txBox="1"/>
          <p:nvPr/>
        </p:nvSpPr>
        <p:spPr>
          <a:xfrm>
            <a:off x="1800226" y="5627434"/>
            <a:ext cx="2599318" cy="369332"/>
          </a:xfrm>
          <a:prstGeom prst="rect">
            <a:avLst/>
          </a:prstGeom>
          <a:noFill/>
        </p:spPr>
        <p:txBody>
          <a:bodyPr wrap="square" rtlCol="0">
            <a:spAutoFit/>
          </a:bodyPr>
          <a:lstStyle/>
          <a:p>
            <a:r>
              <a:rPr lang="en-US" dirty="0"/>
              <a:t>Metrics per submit day</a:t>
            </a:r>
          </a:p>
        </p:txBody>
      </p:sp>
      <p:sp>
        <p:nvSpPr>
          <p:cNvPr id="7" name="TextBox 6">
            <a:extLst>
              <a:ext uri="{FF2B5EF4-FFF2-40B4-BE49-F238E27FC236}">
                <a16:creationId xmlns:a16="http://schemas.microsoft.com/office/drawing/2014/main" id="{2DB527C9-A88C-8820-6FD3-3D66F917C208}"/>
              </a:ext>
            </a:extLst>
          </p:cNvPr>
          <p:cNvSpPr txBox="1"/>
          <p:nvPr/>
        </p:nvSpPr>
        <p:spPr>
          <a:xfrm>
            <a:off x="7775446" y="5574268"/>
            <a:ext cx="3254503" cy="369332"/>
          </a:xfrm>
          <a:prstGeom prst="rect">
            <a:avLst/>
          </a:prstGeom>
          <a:noFill/>
        </p:spPr>
        <p:txBody>
          <a:bodyPr wrap="square" rtlCol="0">
            <a:spAutoFit/>
          </a:bodyPr>
          <a:lstStyle/>
          <a:p>
            <a:r>
              <a:rPr lang="en-US" dirty="0"/>
              <a:t>Metrics per submit month</a:t>
            </a:r>
          </a:p>
        </p:txBody>
      </p:sp>
      <p:pic>
        <p:nvPicPr>
          <p:cNvPr id="14" name="Picture 13">
            <a:extLst>
              <a:ext uri="{FF2B5EF4-FFF2-40B4-BE49-F238E27FC236}">
                <a16:creationId xmlns:a16="http://schemas.microsoft.com/office/drawing/2014/main" id="{90428920-9821-1CE6-3777-3588F9EEA652}"/>
              </a:ext>
            </a:extLst>
          </p:cNvPr>
          <p:cNvPicPr>
            <a:picLocks noChangeAspect="1"/>
          </p:cNvPicPr>
          <p:nvPr/>
        </p:nvPicPr>
        <p:blipFill>
          <a:blip r:embed="rId3"/>
          <a:stretch>
            <a:fillRect/>
          </a:stretch>
        </p:blipFill>
        <p:spPr>
          <a:xfrm>
            <a:off x="592214" y="3226134"/>
            <a:ext cx="5493330" cy="2198434"/>
          </a:xfrm>
          <a:prstGeom prst="rect">
            <a:avLst/>
          </a:prstGeom>
        </p:spPr>
      </p:pic>
      <p:pic>
        <p:nvPicPr>
          <p:cNvPr id="15" name="Picture 14">
            <a:extLst>
              <a:ext uri="{FF2B5EF4-FFF2-40B4-BE49-F238E27FC236}">
                <a16:creationId xmlns:a16="http://schemas.microsoft.com/office/drawing/2014/main" id="{BF1CC12E-F95B-C17A-BC2A-3E18F8294602}"/>
              </a:ext>
            </a:extLst>
          </p:cNvPr>
          <p:cNvPicPr>
            <a:picLocks noChangeAspect="1"/>
          </p:cNvPicPr>
          <p:nvPr/>
        </p:nvPicPr>
        <p:blipFill>
          <a:blip r:embed="rId4"/>
          <a:stretch>
            <a:fillRect/>
          </a:stretch>
        </p:blipFill>
        <p:spPr>
          <a:xfrm>
            <a:off x="6322430" y="3226134"/>
            <a:ext cx="5493331" cy="2198434"/>
          </a:xfrm>
          <a:prstGeom prst="rect">
            <a:avLst/>
          </a:prstGeom>
        </p:spPr>
      </p:pic>
    </p:spTree>
    <p:extLst>
      <p:ext uri="{BB962C8B-B14F-4D97-AF65-F5344CB8AC3E}">
        <p14:creationId xmlns:p14="http://schemas.microsoft.com/office/powerpoint/2010/main" val="30827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1F8E7-200B-CD59-6141-7207912C6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EED37-67FE-F49E-FF43-411BDCB3B93B}"/>
              </a:ext>
            </a:extLst>
          </p:cNvPr>
          <p:cNvSpPr>
            <a:spLocks noGrp="1"/>
          </p:cNvSpPr>
          <p:nvPr>
            <p:ph type="title"/>
          </p:nvPr>
        </p:nvSpPr>
        <p:spPr>
          <a:xfrm>
            <a:off x="1699404" y="914400"/>
            <a:ext cx="8945593" cy="948688"/>
          </a:xfrm>
        </p:spPr>
        <p:txBody>
          <a:bodyPr vert="horz" lIns="91440" tIns="45720" rIns="91440" bIns="45720" rtlCol="0" anchor="b">
            <a:normAutofit/>
          </a:bodyPr>
          <a:lstStyle/>
          <a:p>
            <a:pPr algn="ctr"/>
            <a:r>
              <a:rPr lang="en-US" sz="4400" dirty="0"/>
              <a:t>Visualizations</a:t>
            </a:r>
          </a:p>
        </p:txBody>
      </p:sp>
      <p:sp>
        <p:nvSpPr>
          <p:cNvPr id="6" name="TextBox 5">
            <a:extLst>
              <a:ext uri="{FF2B5EF4-FFF2-40B4-BE49-F238E27FC236}">
                <a16:creationId xmlns:a16="http://schemas.microsoft.com/office/drawing/2014/main" id="{947AAFA9-B2C4-C32A-82D1-59555C79CAAC}"/>
              </a:ext>
            </a:extLst>
          </p:cNvPr>
          <p:cNvSpPr txBox="1"/>
          <p:nvPr/>
        </p:nvSpPr>
        <p:spPr>
          <a:xfrm>
            <a:off x="1800226" y="5627434"/>
            <a:ext cx="2886074" cy="369332"/>
          </a:xfrm>
          <a:prstGeom prst="rect">
            <a:avLst/>
          </a:prstGeom>
          <a:noFill/>
        </p:spPr>
        <p:txBody>
          <a:bodyPr wrap="square" rtlCol="0">
            <a:spAutoFit/>
          </a:bodyPr>
          <a:lstStyle/>
          <a:p>
            <a:r>
              <a:rPr lang="en-US" dirty="0"/>
              <a:t>Metrics per submit quarter</a:t>
            </a:r>
          </a:p>
        </p:txBody>
      </p:sp>
      <p:sp>
        <p:nvSpPr>
          <p:cNvPr id="7" name="TextBox 6">
            <a:extLst>
              <a:ext uri="{FF2B5EF4-FFF2-40B4-BE49-F238E27FC236}">
                <a16:creationId xmlns:a16="http://schemas.microsoft.com/office/drawing/2014/main" id="{27BB172C-2533-7C74-8F7B-F51210D5D5DE}"/>
              </a:ext>
            </a:extLst>
          </p:cNvPr>
          <p:cNvSpPr txBox="1"/>
          <p:nvPr/>
        </p:nvSpPr>
        <p:spPr>
          <a:xfrm>
            <a:off x="7775446" y="5574268"/>
            <a:ext cx="3254503" cy="369332"/>
          </a:xfrm>
          <a:prstGeom prst="rect">
            <a:avLst/>
          </a:prstGeom>
          <a:noFill/>
        </p:spPr>
        <p:txBody>
          <a:bodyPr wrap="square" rtlCol="0">
            <a:spAutoFit/>
          </a:bodyPr>
          <a:lstStyle/>
          <a:p>
            <a:r>
              <a:rPr lang="en-US" dirty="0"/>
              <a:t>Metrics per submit year</a:t>
            </a:r>
          </a:p>
        </p:txBody>
      </p:sp>
      <p:pic>
        <p:nvPicPr>
          <p:cNvPr id="3" name="Picture 2">
            <a:extLst>
              <a:ext uri="{FF2B5EF4-FFF2-40B4-BE49-F238E27FC236}">
                <a16:creationId xmlns:a16="http://schemas.microsoft.com/office/drawing/2014/main" id="{C4A96795-AA48-13E5-8C81-F56C533298B7}"/>
              </a:ext>
            </a:extLst>
          </p:cNvPr>
          <p:cNvPicPr>
            <a:picLocks noChangeAspect="1"/>
          </p:cNvPicPr>
          <p:nvPr/>
        </p:nvPicPr>
        <p:blipFill>
          <a:blip r:embed="rId3"/>
          <a:stretch>
            <a:fillRect/>
          </a:stretch>
        </p:blipFill>
        <p:spPr>
          <a:xfrm>
            <a:off x="376239" y="3044899"/>
            <a:ext cx="5946191" cy="2379669"/>
          </a:xfrm>
          <a:prstGeom prst="rect">
            <a:avLst/>
          </a:prstGeom>
        </p:spPr>
      </p:pic>
      <p:pic>
        <p:nvPicPr>
          <p:cNvPr id="4" name="Picture 3">
            <a:extLst>
              <a:ext uri="{FF2B5EF4-FFF2-40B4-BE49-F238E27FC236}">
                <a16:creationId xmlns:a16="http://schemas.microsoft.com/office/drawing/2014/main" id="{C0213415-4970-C33F-ACBD-9EACBE868B5E}"/>
              </a:ext>
            </a:extLst>
          </p:cNvPr>
          <p:cNvPicPr>
            <a:picLocks noChangeAspect="1"/>
          </p:cNvPicPr>
          <p:nvPr/>
        </p:nvPicPr>
        <p:blipFill>
          <a:blip r:embed="rId4"/>
          <a:stretch>
            <a:fillRect/>
          </a:stretch>
        </p:blipFill>
        <p:spPr>
          <a:xfrm>
            <a:off x="6267450" y="3044899"/>
            <a:ext cx="5753100" cy="2302394"/>
          </a:xfrm>
          <a:prstGeom prst="rect">
            <a:avLst/>
          </a:prstGeom>
        </p:spPr>
      </p:pic>
    </p:spTree>
    <p:extLst>
      <p:ext uri="{BB962C8B-B14F-4D97-AF65-F5344CB8AC3E}">
        <p14:creationId xmlns:p14="http://schemas.microsoft.com/office/powerpoint/2010/main" val="3745957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1E022-6E81-8BE9-E6F3-088C9F09E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AECF6-13A2-45C6-7ECF-3333ABD72BE5}"/>
              </a:ext>
            </a:extLst>
          </p:cNvPr>
          <p:cNvSpPr>
            <a:spLocks noGrp="1"/>
          </p:cNvSpPr>
          <p:nvPr>
            <p:ph type="title"/>
          </p:nvPr>
        </p:nvSpPr>
        <p:spPr>
          <a:xfrm>
            <a:off x="500063" y="4659840"/>
            <a:ext cx="10987087" cy="933905"/>
          </a:xfrm>
        </p:spPr>
        <p:txBody>
          <a:bodyPr vert="horz" lIns="91440" tIns="45720" rIns="91440" bIns="45720" rtlCol="0" anchor="b">
            <a:normAutofit fontScale="90000"/>
          </a:bodyPr>
          <a:lstStyle/>
          <a:p>
            <a:pPr algn="ctr">
              <a:lnSpc>
                <a:spcPct val="90000"/>
              </a:lnSpc>
            </a:pPr>
            <a:r>
              <a:rPr lang="en-US" sz="2400" dirty="0"/>
              <a:t>TASK – 3 : Create a table to show possible metrics (e.g. number of applications, number of approved, approved amount, number of used apps, used amount, percentages, </a:t>
            </a:r>
            <a:r>
              <a:rPr lang="en-US" sz="2400" dirty="0" err="1"/>
              <a:t>etc</a:t>
            </a:r>
            <a:r>
              <a:rPr lang="en-US" sz="2400" dirty="0"/>
              <a:t>) by store.</a:t>
            </a:r>
            <a:br>
              <a:rPr lang="en-US" sz="1400" dirty="0"/>
            </a:br>
            <a:endParaRPr lang="en-US" sz="1400" dirty="0"/>
          </a:p>
        </p:txBody>
      </p:sp>
      <p:pic>
        <p:nvPicPr>
          <p:cNvPr id="7" name="Graphic 6" descr="Check List">
            <a:extLst>
              <a:ext uri="{FF2B5EF4-FFF2-40B4-BE49-F238E27FC236}">
                <a16:creationId xmlns:a16="http://schemas.microsoft.com/office/drawing/2014/main" id="{C996B7D6-9489-85A8-561F-C186648898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6210" y="409300"/>
            <a:ext cx="3899580" cy="3899580"/>
          </a:xfrm>
          <a:prstGeom prst="rect">
            <a:avLst/>
          </a:prstGeom>
        </p:spPr>
      </p:pic>
    </p:spTree>
    <p:extLst>
      <p:ext uri="{BB962C8B-B14F-4D97-AF65-F5344CB8AC3E}">
        <p14:creationId xmlns:p14="http://schemas.microsoft.com/office/powerpoint/2010/main" val="3900667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0879-6232-4CE5-D173-2109ACD09346}"/>
              </a:ext>
            </a:extLst>
          </p:cNvPr>
          <p:cNvSpPr>
            <a:spLocks noGrp="1"/>
          </p:cNvSpPr>
          <p:nvPr>
            <p:ph type="title"/>
          </p:nvPr>
        </p:nvSpPr>
        <p:spPr/>
        <p:txBody>
          <a:bodyPr/>
          <a:lstStyle/>
          <a:p>
            <a:r>
              <a:rPr lang="en-US" dirty="0"/>
              <a:t>Metrics calculated </a:t>
            </a:r>
          </a:p>
        </p:txBody>
      </p:sp>
      <p:sp>
        <p:nvSpPr>
          <p:cNvPr id="3" name="Content Placeholder 2">
            <a:extLst>
              <a:ext uri="{FF2B5EF4-FFF2-40B4-BE49-F238E27FC236}">
                <a16:creationId xmlns:a16="http://schemas.microsoft.com/office/drawing/2014/main" id="{D20625E2-4E26-BE51-9CFC-672C9A2EDD90}"/>
              </a:ext>
            </a:extLst>
          </p:cNvPr>
          <p:cNvSpPr>
            <a:spLocks noGrp="1"/>
          </p:cNvSpPr>
          <p:nvPr>
            <p:ph idx="1"/>
          </p:nvPr>
        </p:nvSpPr>
        <p:spPr/>
        <p:txBody>
          <a:bodyPr/>
          <a:lstStyle/>
          <a:p>
            <a:r>
              <a:rPr lang="en-US" dirty="0"/>
              <a:t>num_applications: Total number of applications submitted at the store</a:t>
            </a:r>
          </a:p>
          <a:p>
            <a:r>
              <a:rPr lang="en-US" dirty="0"/>
              <a:t>num_approved_applications: Count of applications that were approved</a:t>
            </a:r>
          </a:p>
          <a:p>
            <a:r>
              <a:rPr lang="en-US" dirty="0" err="1"/>
              <a:t>approval_rate</a:t>
            </a:r>
            <a:r>
              <a:rPr lang="en-US" dirty="0"/>
              <a:t>: Percentage of applications approved</a:t>
            </a:r>
          </a:p>
          <a:p>
            <a:r>
              <a:rPr lang="en-US" dirty="0" err="1"/>
              <a:t>total_approved_amount</a:t>
            </a:r>
            <a:r>
              <a:rPr lang="en-US" dirty="0"/>
              <a:t>: Sum of approved credit amount</a:t>
            </a:r>
          </a:p>
          <a:p>
            <a:r>
              <a:rPr lang="en-US" dirty="0" err="1"/>
              <a:t>total_used_amount</a:t>
            </a:r>
            <a:r>
              <a:rPr lang="en-US" dirty="0"/>
              <a:t>: Total amount of credit actually used</a:t>
            </a:r>
          </a:p>
          <a:p>
            <a:r>
              <a:rPr lang="en-US" dirty="0" err="1"/>
              <a:t>percent_used_amount</a:t>
            </a:r>
            <a:r>
              <a:rPr lang="en-US" dirty="0"/>
              <a:t>: % of approved amount that was actually used</a:t>
            </a:r>
          </a:p>
          <a:p>
            <a:r>
              <a:rPr lang="en-US" dirty="0" err="1"/>
              <a:t>num_used_applications</a:t>
            </a:r>
            <a:r>
              <a:rPr lang="en-US" dirty="0"/>
              <a:t>: Count of approved applications that had any dollars used</a:t>
            </a:r>
          </a:p>
          <a:p>
            <a:endParaRPr lang="en-US" dirty="0"/>
          </a:p>
        </p:txBody>
      </p:sp>
    </p:spTree>
    <p:extLst>
      <p:ext uri="{BB962C8B-B14F-4D97-AF65-F5344CB8AC3E}">
        <p14:creationId xmlns:p14="http://schemas.microsoft.com/office/powerpoint/2010/main" val="2502435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115F-1334-97C6-8231-3C21819FF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06F6B-F061-9FF9-617A-37C9B4304991}"/>
              </a:ext>
            </a:extLst>
          </p:cNvPr>
          <p:cNvSpPr>
            <a:spLocks noGrp="1"/>
          </p:cNvSpPr>
          <p:nvPr>
            <p:ph type="title"/>
          </p:nvPr>
        </p:nvSpPr>
        <p:spPr>
          <a:xfrm>
            <a:off x="500063" y="4659840"/>
            <a:ext cx="10987087" cy="933905"/>
          </a:xfrm>
        </p:spPr>
        <p:txBody>
          <a:bodyPr vert="horz" lIns="91440" tIns="45720" rIns="91440" bIns="45720" rtlCol="0" anchor="b">
            <a:normAutofit fontScale="90000"/>
          </a:bodyPr>
          <a:lstStyle/>
          <a:p>
            <a:pPr algn="ctr">
              <a:lnSpc>
                <a:spcPct val="90000"/>
              </a:lnSpc>
            </a:pPr>
            <a:r>
              <a:rPr lang="en-US" sz="2400" dirty="0"/>
              <a:t>TASK – 4 : Create a view with a graph to compare the used dollars amount by Marketing name, and color by spend amount.</a:t>
            </a:r>
            <a:br>
              <a:rPr lang="en-US" sz="1400" dirty="0"/>
            </a:br>
            <a:endParaRPr lang="en-US" sz="1400" dirty="0"/>
          </a:p>
        </p:txBody>
      </p:sp>
      <p:pic>
        <p:nvPicPr>
          <p:cNvPr id="7" name="Graphic 6" descr="Check List">
            <a:extLst>
              <a:ext uri="{FF2B5EF4-FFF2-40B4-BE49-F238E27FC236}">
                <a16:creationId xmlns:a16="http://schemas.microsoft.com/office/drawing/2014/main" id="{B34D8D14-E64E-A35A-D695-C23C4925F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6210" y="409300"/>
            <a:ext cx="3899580" cy="3899580"/>
          </a:xfrm>
          <a:prstGeom prst="rect">
            <a:avLst/>
          </a:prstGeom>
        </p:spPr>
      </p:pic>
    </p:spTree>
    <p:extLst>
      <p:ext uri="{BB962C8B-B14F-4D97-AF65-F5344CB8AC3E}">
        <p14:creationId xmlns:p14="http://schemas.microsoft.com/office/powerpoint/2010/main" val="4075873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0EE6C-DE63-CAAC-BD60-08449C3FC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D6EC8-26E5-92B1-D31C-E5DB36486AC6}"/>
              </a:ext>
            </a:extLst>
          </p:cNvPr>
          <p:cNvSpPr>
            <a:spLocks noGrp="1"/>
          </p:cNvSpPr>
          <p:nvPr>
            <p:ph type="title"/>
          </p:nvPr>
        </p:nvSpPr>
        <p:spPr/>
        <p:txBody>
          <a:bodyPr/>
          <a:lstStyle/>
          <a:p>
            <a:r>
              <a:rPr lang="en-US" dirty="0"/>
              <a:t>Metrics calculated </a:t>
            </a:r>
          </a:p>
        </p:txBody>
      </p:sp>
      <p:sp>
        <p:nvSpPr>
          <p:cNvPr id="3" name="Content Placeholder 2">
            <a:extLst>
              <a:ext uri="{FF2B5EF4-FFF2-40B4-BE49-F238E27FC236}">
                <a16:creationId xmlns:a16="http://schemas.microsoft.com/office/drawing/2014/main" id="{2F3E54D1-2327-CC75-7C95-B7234735EC58}"/>
              </a:ext>
            </a:extLst>
          </p:cNvPr>
          <p:cNvSpPr>
            <a:spLocks noGrp="1"/>
          </p:cNvSpPr>
          <p:nvPr>
            <p:ph idx="1"/>
          </p:nvPr>
        </p:nvSpPr>
        <p:spPr/>
        <p:txBody>
          <a:bodyPr>
            <a:normAutofit fontScale="62500" lnSpcReduction="20000"/>
          </a:bodyPr>
          <a:lstStyle/>
          <a:p>
            <a:r>
              <a:rPr lang="en-US" dirty="0"/>
              <a:t>campaign: Campaign name</a:t>
            </a:r>
          </a:p>
          <a:p>
            <a:r>
              <a:rPr lang="en-US" dirty="0" err="1"/>
              <a:t>customers_per_campaign</a:t>
            </a:r>
            <a:r>
              <a:rPr lang="en-US" dirty="0"/>
              <a:t>: Unique number of customers acquired through the campaign</a:t>
            </a:r>
          </a:p>
          <a:p>
            <a:r>
              <a:rPr lang="en-US" dirty="0" err="1"/>
              <a:t>applications_per_campaign</a:t>
            </a:r>
            <a:r>
              <a:rPr lang="en-US" dirty="0"/>
              <a:t>: Total applications submitted from those customers</a:t>
            </a:r>
          </a:p>
          <a:p>
            <a:r>
              <a:rPr lang="en-US" dirty="0" err="1"/>
              <a:t>amount_spend_per_campaign</a:t>
            </a:r>
            <a:r>
              <a:rPr lang="en-US" dirty="0"/>
              <a:t>: Total marketing spend for the campaign</a:t>
            </a:r>
          </a:p>
          <a:p>
            <a:r>
              <a:rPr lang="en-US" dirty="0" err="1"/>
              <a:t>percent_of_total_spend</a:t>
            </a:r>
            <a:r>
              <a:rPr lang="en-US" dirty="0"/>
              <a:t>: campaign spend as a % of total spend</a:t>
            </a:r>
          </a:p>
          <a:p>
            <a:r>
              <a:rPr lang="en-US" dirty="0" err="1"/>
              <a:t>credit_approved_per_campaign</a:t>
            </a:r>
            <a:r>
              <a:rPr lang="en-US" dirty="0"/>
              <a:t>: Total credit approved through to the customers obtained from a campaign</a:t>
            </a:r>
          </a:p>
          <a:p>
            <a:r>
              <a:rPr lang="en-US" dirty="0" err="1"/>
              <a:t>credit_approved_pct_of_total</a:t>
            </a:r>
            <a:r>
              <a:rPr lang="en-US" dirty="0"/>
              <a:t>: credit approved as a % of total</a:t>
            </a:r>
          </a:p>
          <a:p>
            <a:r>
              <a:rPr lang="en-US" dirty="0" err="1"/>
              <a:t>credit_used_per_campaign</a:t>
            </a:r>
            <a:r>
              <a:rPr lang="en-US" dirty="0"/>
              <a:t>: Total credit actually used by customers obtained from a campaign</a:t>
            </a:r>
          </a:p>
          <a:p>
            <a:r>
              <a:rPr lang="en-US" dirty="0" err="1"/>
              <a:t>credit_used_pct_of_total</a:t>
            </a:r>
            <a:r>
              <a:rPr lang="en-US" dirty="0"/>
              <a:t>: total credit used from this campaign</a:t>
            </a:r>
          </a:p>
          <a:p>
            <a:r>
              <a:rPr lang="en-US" dirty="0" err="1"/>
              <a:t>credit_utilization_pct</a:t>
            </a:r>
            <a:r>
              <a:rPr lang="en-US" dirty="0"/>
              <a:t>: % of approved credit that was actually used</a:t>
            </a:r>
          </a:p>
          <a:p>
            <a:r>
              <a:rPr lang="en-US" dirty="0" err="1"/>
              <a:t>spend_utilization_per_million</a:t>
            </a:r>
            <a:r>
              <a:rPr lang="en-US" dirty="0"/>
              <a:t>: Dollars used per a million (in dollars) in marketing spend</a:t>
            </a:r>
          </a:p>
          <a:p>
            <a:endParaRPr lang="en-US" dirty="0"/>
          </a:p>
        </p:txBody>
      </p:sp>
    </p:spTree>
    <p:extLst>
      <p:ext uri="{BB962C8B-B14F-4D97-AF65-F5344CB8AC3E}">
        <p14:creationId xmlns:p14="http://schemas.microsoft.com/office/powerpoint/2010/main" val="746921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1C563-CA76-149F-D8DB-F39E2A2B2ED3}"/>
              </a:ext>
            </a:extLst>
          </p:cNvPr>
          <p:cNvSpPr>
            <a:spLocks noGrp="1"/>
          </p:cNvSpPr>
          <p:nvPr>
            <p:ph type="title"/>
          </p:nvPr>
        </p:nvSpPr>
        <p:spPr>
          <a:xfrm>
            <a:off x="1946564" y="828389"/>
            <a:ext cx="8298873" cy="2258284"/>
          </a:xfrm>
        </p:spPr>
        <p:txBody>
          <a:bodyPr vert="horz" lIns="91440" tIns="45720" rIns="91440" bIns="45720" rtlCol="0" anchor="b">
            <a:normAutofit/>
          </a:bodyPr>
          <a:lstStyle/>
          <a:p>
            <a:pPr algn="ctr"/>
            <a:r>
              <a:rPr lang="en-US" sz="6600" dirty="0"/>
              <a:t>Self Introduction</a:t>
            </a:r>
          </a:p>
        </p:txBody>
      </p:sp>
      <p:sp>
        <p:nvSpPr>
          <p:cNvPr id="3" name="Content Placeholder 2">
            <a:extLst>
              <a:ext uri="{FF2B5EF4-FFF2-40B4-BE49-F238E27FC236}">
                <a16:creationId xmlns:a16="http://schemas.microsoft.com/office/drawing/2014/main" id="{926EEBB1-CD6D-CEC4-139B-FD0B36EF6595}"/>
              </a:ext>
            </a:extLst>
          </p:cNvPr>
          <p:cNvSpPr>
            <a:spLocks noGrp="1"/>
          </p:cNvSpPr>
          <p:nvPr>
            <p:ph idx="1"/>
          </p:nvPr>
        </p:nvSpPr>
        <p:spPr>
          <a:xfrm>
            <a:off x="1946563" y="3771328"/>
            <a:ext cx="8298873" cy="1282843"/>
          </a:xfrm>
        </p:spPr>
        <p:txBody>
          <a:bodyPr vert="horz" lIns="91440" tIns="45720" rIns="91440" bIns="45720" rtlCol="0" anchor="t">
            <a:normAutofit/>
          </a:bodyPr>
          <a:lstStyle/>
          <a:p>
            <a:pPr marL="0" indent="0" algn="ctr">
              <a:lnSpc>
                <a:spcPct val="130000"/>
              </a:lnSpc>
              <a:buNone/>
            </a:pPr>
            <a:r>
              <a:rPr lang="en-US" sz="2400" b="1" cap="all" spc="300" dirty="0"/>
              <a:t>WHO IS SAI AJAY NEELAKANDAN</a:t>
            </a:r>
          </a:p>
        </p:txBody>
      </p:sp>
      <p:cxnSp>
        <p:nvCxnSpPr>
          <p:cNvPr id="12" name="Straight Connector 11">
            <a:extLst>
              <a:ext uri="{FF2B5EF4-FFF2-40B4-BE49-F238E27FC236}">
                <a16:creationId xmlns:a16="http://schemas.microsoft.com/office/drawing/2014/main" id="{5E10C1D6-7EDE-467F-89EA-E0244EB623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0240" y="4290504"/>
            <a:ext cx="73152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16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D5E06C-7369-87A6-A7FA-D1047A1D9E1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A99E3-BB0B-549D-9496-00D4ABBD3002}"/>
              </a:ext>
            </a:extLst>
          </p:cNvPr>
          <p:cNvSpPr>
            <a:spLocks noGrp="1"/>
          </p:cNvSpPr>
          <p:nvPr>
            <p:ph type="title"/>
          </p:nvPr>
        </p:nvSpPr>
        <p:spPr>
          <a:xfrm>
            <a:off x="8625915" y="1006933"/>
            <a:ext cx="2982141" cy="2643264"/>
          </a:xfrm>
        </p:spPr>
        <p:txBody>
          <a:bodyPr vert="horz" lIns="91440" tIns="45720" rIns="91440" bIns="45720" rtlCol="0" anchor="b">
            <a:normAutofit/>
          </a:bodyPr>
          <a:lstStyle/>
          <a:p>
            <a:r>
              <a:rPr lang="en-US" sz="3400"/>
              <a:t>Visualizations</a:t>
            </a:r>
          </a:p>
        </p:txBody>
      </p:sp>
      <p:pic>
        <p:nvPicPr>
          <p:cNvPr id="5" name="Picture 4" descr="A screenshot of a graph&#10;&#10;AI-generated content may be incorrect.">
            <a:extLst>
              <a:ext uri="{FF2B5EF4-FFF2-40B4-BE49-F238E27FC236}">
                <a16:creationId xmlns:a16="http://schemas.microsoft.com/office/drawing/2014/main" id="{4C130DF2-56E4-7340-02EA-F6345CB82841}"/>
              </a:ext>
            </a:extLst>
          </p:cNvPr>
          <p:cNvPicPr>
            <a:picLocks noChangeAspect="1"/>
          </p:cNvPicPr>
          <p:nvPr/>
        </p:nvPicPr>
        <p:blipFill>
          <a:blip r:embed="rId3"/>
          <a:stretch>
            <a:fillRect/>
          </a:stretch>
        </p:blipFill>
        <p:spPr>
          <a:xfrm>
            <a:off x="1646484" y="809596"/>
            <a:ext cx="5713002" cy="5284527"/>
          </a:xfrm>
          <a:prstGeom prst="rect">
            <a:avLst/>
          </a:prstGeom>
        </p:spPr>
      </p:pic>
      <p:cxnSp>
        <p:nvCxnSpPr>
          <p:cNvPr id="14" name="Straight Connector 13">
            <a:extLst>
              <a:ext uri="{FF2B5EF4-FFF2-40B4-BE49-F238E27FC236}">
                <a16:creationId xmlns:a16="http://schemas.microsoft.com/office/drawing/2014/main" id="{87534CB3-4CA5-DDD2-D519-C4A714A689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16943" y="399919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96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FFC649-2423-18EB-4AA7-D43BE3282F01}"/>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F3B23-A1A1-92BB-1705-83433F2E2FCE}"/>
              </a:ext>
            </a:extLst>
          </p:cNvPr>
          <p:cNvSpPr>
            <a:spLocks noGrp="1"/>
          </p:cNvSpPr>
          <p:nvPr>
            <p:ph type="title"/>
          </p:nvPr>
        </p:nvSpPr>
        <p:spPr>
          <a:xfrm>
            <a:off x="8625915" y="1006933"/>
            <a:ext cx="2982141" cy="2643264"/>
          </a:xfrm>
        </p:spPr>
        <p:txBody>
          <a:bodyPr vert="horz" lIns="91440" tIns="45720" rIns="91440" bIns="45720" rtlCol="0" anchor="b">
            <a:normAutofit/>
          </a:bodyPr>
          <a:lstStyle/>
          <a:p>
            <a:r>
              <a:rPr lang="en-US" sz="3400"/>
              <a:t>Visualizations</a:t>
            </a:r>
          </a:p>
        </p:txBody>
      </p:sp>
      <p:pic>
        <p:nvPicPr>
          <p:cNvPr id="3" name="Picture 2">
            <a:extLst>
              <a:ext uri="{FF2B5EF4-FFF2-40B4-BE49-F238E27FC236}">
                <a16:creationId xmlns:a16="http://schemas.microsoft.com/office/drawing/2014/main" id="{FA4E74D0-CA6D-6BDD-9DA8-9C671318F24A}"/>
              </a:ext>
            </a:extLst>
          </p:cNvPr>
          <p:cNvPicPr>
            <a:picLocks noChangeAspect="1"/>
          </p:cNvPicPr>
          <p:nvPr/>
        </p:nvPicPr>
        <p:blipFill>
          <a:blip r:embed="rId3"/>
          <a:stretch>
            <a:fillRect/>
          </a:stretch>
        </p:blipFill>
        <p:spPr>
          <a:xfrm>
            <a:off x="1446458" y="628803"/>
            <a:ext cx="6054479" cy="5600393"/>
          </a:xfrm>
          <a:prstGeom prst="rect">
            <a:avLst/>
          </a:prstGeom>
        </p:spPr>
      </p:pic>
      <p:cxnSp>
        <p:nvCxnSpPr>
          <p:cNvPr id="27" name="Straight Connector 26">
            <a:extLst>
              <a:ext uri="{FF2B5EF4-FFF2-40B4-BE49-F238E27FC236}">
                <a16:creationId xmlns:a16="http://schemas.microsoft.com/office/drawing/2014/main" id="{87534CB3-4CA5-DDD2-D519-C4A714A689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16943" y="399919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98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F51E77-0278-03A8-6EE0-8E50BF4985F8}"/>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86165-E84C-8E98-F6C8-AD9BCF930BD0}"/>
              </a:ext>
            </a:extLst>
          </p:cNvPr>
          <p:cNvSpPr>
            <a:spLocks noGrp="1"/>
          </p:cNvSpPr>
          <p:nvPr>
            <p:ph type="title"/>
          </p:nvPr>
        </p:nvSpPr>
        <p:spPr>
          <a:xfrm>
            <a:off x="640080" y="1371600"/>
            <a:ext cx="5737859" cy="1097280"/>
          </a:xfrm>
        </p:spPr>
        <p:txBody>
          <a:bodyPr>
            <a:normAutofit/>
          </a:bodyPr>
          <a:lstStyle/>
          <a:p>
            <a:pPr>
              <a:lnSpc>
                <a:spcPct val="90000"/>
              </a:lnSpc>
            </a:pPr>
            <a:r>
              <a:rPr lang="en-US" sz="3400"/>
              <a:t>What does the data have to say?</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A7527B-9B7C-C13B-ACFC-31AF6468BCEA}"/>
              </a:ext>
            </a:extLst>
          </p:cNvPr>
          <p:cNvSpPr>
            <a:spLocks noGrp="1"/>
          </p:cNvSpPr>
          <p:nvPr>
            <p:ph idx="1"/>
          </p:nvPr>
        </p:nvSpPr>
        <p:spPr>
          <a:xfrm>
            <a:off x="640080" y="2633236"/>
            <a:ext cx="5737860" cy="3666980"/>
          </a:xfrm>
        </p:spPr>
        <p:txBody>
          <a:bodyPr>
            <a:normAutofit/>
          </a:bodyPr>
          <a:lstStyle/>
          <a:p>
            <a:r>
              <a:rPr lang="en-US" dirty="0"/>
              <a:t>Trade Shows stands out as the most effective marketing channel with highest total credit used, and at a slightly lesser spend that Google ads, indicating a strong utilization rate. </a:t>
            </a:r>
          </a:p>
          <a:p>
            <a:r>
              <a:rPr lang="en-US" dirty="0"/>
              <a:t>This suggests that budget allocated to Trade Shows is being converted into actual credit usage more efficiently than any other channel.</a:t>
            </a:r>
          </a:p>
          <a:p>
            <a:endParaRPr lang="en-US" dirty="0"/>
          </a:p>
        </p:txBody>
      </p:sp>
      <p:pic>
        <p:nvPicPr>
          <p:cNvPr id="7" name="Graphic 6" descr="Gauge">
            <a:extLst>
              <a:ext uri="{FF2B5EF4-FFF2-40B4-BE49-F238E27FC236}">
                <a16:creationId xmlns:a16="http://schemas.microsoft.com/office/drawing/2014/main" id="{F8C3D590-E93C-B488-0772-DE614DC1D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5179" y="1924386"/>
            <a:ext cx="4375829" cy="4375829"/>
          </a:xfrm>
          <a:prstGeom prst="rect">
            <a:avLst/>
          </a:prstGeom>
        </p:spPr>
      </p:pic>
    </p:spTree>
    <p:extLst>
      <p:ext uri="{BB962C8B-B14F-4D97-AF65-F5344CB8AC3E}">
        <p14:creationId xmlns:p14="http://schemas.microsoft.com/office/powerpoint/2010/main" val="1589441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63B3D-FF7F-AA51-8564-96AB501945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E4C5E-9646-3355-FADC-758A65DC34BF}"/>
              </a:ext>
            </a:extLst>
          </p:cNvPr>
          <p:cNvSpPr>
            <a:spLocks noGrp="1"/>
          </p:cNvSpPr>
          <p:nvPr>
            <p:ph type="title"/>
          </p:nvPr>
        </p:nvSpPr>
        <p:spPr>
          <a:xfrm>
            <a:off x="500063" y="4659840"/>
            <a:ext cx="10987087" cy="933905"/>
          </a:xfrm>
        </p:spPr>
        <p:txBody>
          <a:bodyPr vert="horz" lIns="91440" tIns="45720" rIns="91440" bIns="45720" rtlCol="0" anchor="b">
            <a:normAutofit/>
          </a:bodyPr>
          <a:lstStyle/>
          <a:p>
            <a:pPr algn="ctr">
              <a:lnSpc>
                <a:spcPct val="90000"/>
              </a:lnSpc>
            </a:pPr>
            <a:r>
              <a:rPr lang="en-US" sz="2400" dirty="0"/>
              <a:t>THE FINAL TASK : Produce something interesting</a:t>
            </a:r>
            <a:br>
              <a:rPr lang="en-US" sz="1400" dirty="0"/>
            </a:br>
            <a:endParaRPr lang="en-US" sz="1400" dirty="0"/>
          </a:p>
        </p:txBody>
      </p:sp>
      <p:pic>
        <p:nvPicPr>
          <p:cNvPr id="7" name="Graphic 6" descr="Check List">
            <a:extLst>
              <a:ext uri="{FF2B5EF4-FFF2-40B4-BE49-F238E27FC236}">
                <a16:creationId xmlns:a16="http://schemas.microsoft.com/office/drawing/2014/main" id="{6020250F-0A2F-29D8-C74B-896EE44AFE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6210" y="409300"/>
            <a:ext cx="3899580" cy="3899580"/>
          </a:xfrm>
          <a:prstGeom prst="rect">
            <a:avLst/>
          </a:prstGeom>
        </p:spPr>
      </p:pic>
    </p:spTree>
    <p:extLst>
      <p:ext uri="{BB962C8B-B14F-4D97-AF65-F5344CB8AC3E}">
        <p14:creationId xmlns:p14="http://schemas.microsoft.com/office/powerpoint/2010/main" val="553624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9BBA96D-760C-44C0-B94F-3FDC8357B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arrows pointing at a red button">
            <a:extLst>
              <a:ext uri="{FF2B5EF4-FFF2-40B4-BE49-F238E27FC236}">
                <a16:creationId xmlns:a16="http://schemas.microsoft.com/office/drawing/2014/main" id="{22C01808-EFF1-FCAD-1DFB-43836B54156B}"/>
              </a:ext>
            </a:extLst>
          </p:cNvPr>
          <p:cNvPicPr>
            <a:picLocks noChangeAspect="1"/>
          </p:cNvPicPr>
          <p:nvPr/>
        </p:nvPicPr>
        <p:blipFill>
          <a:blip r:embed="rId3"/>
          <a:srcRect t="10876" b="4854"/>
          <a:stretch>
            <a:fillRect/>
          </a:stretch>
        </p:blipFill>
        <p:spPr>
          <a:xfrm>
            <a:off x="20" y="10"/>
            <a:ext cx="12191980" cy="6857990"/>
          </a:xfrm>
          <a:prstGeom prst="rect">
            <a:avLst/>
          </a:prstGeom>
        </p:spPr>
      </p:pic>
      <p:sp useBgFill="1">
        <p:nvSpPr>
          <p:cNvPr id="18" name="Rectangle 17">
            <a:extLst>
              <a:ext uri="{FF2B5EF4-FFF2-40B4-BE49-F238E27FC236}">
                <a16:creationId xmlns:a16="http://schemas.microsoft.com/office/drawing/2014/main" id="{EAA5F1BF-F733-47EA-A79A-01F3AD5A7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0600" y="1071435"/>
            <a:ext cx="10208830" cy="47197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EC9CC-4B8A-8C1A-28AD-7E7A63A79E57}"/>
              </a:ext>
            </a:extLst>
          </p:cNvPr>
          <p:cNvSpPr>
            <a:spLocks noGrp="1"/>
          </p:cNvSpPr>
          <p:nvPr>
            <p:ph type="title"/>
          </p:nvPr>
        </p:nvSpPr>
        <p:spPr>
          <a:xfrm>
            <a:off x="1561863" y="1584797"/>
            <a:ext cx="3305701" cy="3584187"/>
          </a:xfrm>
        </p:spPr>
        <p:txBody>
          <a:bodyPr>
            <a:normAutofit/>
          </a:bodyPr>
          <a:lstStyle/>
          <a:p>
            <a:r>
              <a:rPr lang="en-US" sz="3600"/>
              <a:t>Business Problem 1 - </a:t>
            </a:r>
          </a:p>
        </p:txBody>
      </p:sp>
      <p:sp>
        <p:nvSpPr>
          <p:cNvPr id="3" name="Content Placeholder 2">
            <a:extLst>
              <a:ext uri="{FF2B5EF4-FFF2-40B4-BE49-F238E27FC236}">
                <a16:creationId xmlns:a16="http://schemas.microsoft.com/office/drawing/2014/main" id="{FD537CCD-B8E0-E73E-0C9B-CEDBDCC884CB}"/>
              </a:ext>
            </a:extLst>
          </p:cNvPr>
          <p:cNvSpPr>
            <a:spLocks noGrp="1"/>
          </p:cNvSpPr>
          <p:nvPr>
            <p:ph idx="1"/>
          </p:nvPr>
        </p:nvSpPr>
        <p:spPr>
          <a:xfrm>
            <a:off x="5337314" y="1641371"/>
            <a:ext cx="5214006" cy="3532869"/>
          </a:xfrm>
        </p:spPr>
        <p:txBody>
          <a:bodyPr>
            <a:normAutofit/>
          </a:bodyPr>
          <a:lstStyle/>
          <a:p>
            <a:r>
              <a:rPr lang="en-US" dirty="0"/>
              <a:t>Why is the utilization rate very low. Is their periodic drop off at different points in the financing funnel indicating poor validations across each stage?</a:t>
            </a:r>
          </a:p>
        </p:txBody>
      </p:sp>
      <p:cxnSp>
        <p:nvCxnSpPr>
          <p:cNvPr id="20" name="Straight Connector 19">
            <a:extLst>
              <a:ext uri="{FF2B5EF4-FFF2-40B4-BE49-F238E27FC236}">
                <a16:creationId xmlns:a16="http://schemas.microsoft.com/office/drawing/2014/main" id="{652938D1-813E-4650-AAB9-E09257454F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83456" y="5765296"/>
            <a:ext cx="1021597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677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C85642-1085-737B-D24E-20B6191DD6B7}"/>
            </a:ext>
          </a:extLst>
        </p:cNvPr>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9A4F7-4E0C-5D6D-36BB-1FAF678C849F}"/>
              </a:ext>
            </a:extLst>
          </p:cNvPr>
          <p:cNvSpPr>
            <a:spLocks noGrp="1"/>
          </p:cNvSpPr>
          <p:nvPr>
            <p:ph type="title"/>
          </p:nvPr>
        </p:nvSpPr>
        <p:spPr>
          <a:xfrm>
            <a:off x="8625915" y="1006933"/>
            <a:ext cx="2982141" cy="2643264"/>
          </a:xfrm>
        </p:spPr>
        <p:txBody>
          <a:bodyPr vert="horz" lIns="91440" tIns="45720" rIns="91440" bIns="45720" rtlCol="0" anchor="b">
            <a:normAutofit/>
          </a:bodyPr>
          <a:lstStyle/>
          <a:p>
            <a:pPr>
              <a:lnSpc>
                <a:spcPct val="90000"/>
              </a:lnSpc>
            </a:pPr>
            <a:r>
              <a:rPr lang="en-US" sz="3700" dirty="0"/>
              <a:t>What does this visualization have to say?</a:t>
            </a:r>
          </a:p>
        </p:txBody>
      </p:sp>
      <p:pic>
        <p:nvPicPr>
          <p:cNvPr id="6" name="Picture 5" descr="A graph of a drop off&#10;&#10;AI-generated content may be incorrect.">
            <a:extLst>
              <a:ext uri="{FF2B5EF4-FFF2-40B4-BE49-F238E27FC236}">
                <a16:creationId xmlns:a16="http://schemas.microsoft.com/office/drawing/2014/main" id="{18BFBBB3-871D-43D6-0A9F-78BBE7EBD10B}"/>
              </a:ext>
            </a:extLst>
          </p:cNvPr>
          <p:cNvPicPr>
            <a:picLocks noChangeAspect="1"/>
          </p:cNvPicPr>
          <p:nvPr/>
        </p:nvPicPr>
        <p:blipFill>
          <a:blip r:embed="rId3"/>
          <a:stretch>
            <a:fillRect/>
          </a:stretch>
        </p:blipFill>
        <p:spPr>
          <a:xfrm>
            <a:off x="1189801" y="809596"/>
            <a:ext cx="6626367" cy="5284527"/>
          </a:xfrm>
          <a:prstGeom prst="rect">
            <a:avLst/>
          </a:prstGeom>
        </p:spPr>
      </p:pic>
      <p:cxnSp>
        <p:nvCxnSpPr>
          <p:cNvPr id="24" name="Straight Connector 23">
            <a:extLst>
              <a:ext uri="{FF2B5EF4-FFF2-40B4-BE49-F238E27FC236}">
                <a16:creationId xmlns:a16="http://schemas.microsoft.com/office/drawing/2014/main" id="{87534CB3-4CA5-DDD2-D519-C4A714A689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16943" y="399919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0793166-EC1F-E589-28CA-92C6DF8673DA}"/>
              </a:ext>
            </a:extLst>
          </p:cNvPr>
          <p:cNvSpPr txBox="1"/>
          <p:nvPr/>
        </p:nvSpPr>
        <p:spPr>
          <a:xfrm>
            <a:off x="1443038" y="9858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5763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F3A9-DDFA-70C8-4418-F199229BF5C2}"/>
              </a:ext>
            </a:extLst>
          </p:cNvPr>
          <p:cNvSpPr>
            <a:spLocks noGrp="1"/>
          </p:cNvSpPr>
          <p:nvPr>
            <p:ph type="title"/>
          </p:nvPr>
        </p:nvSpPr>
        <p:spPr/>
        <p:txBody>
          <a:bodyPr>
            <a:normAutofit/>
          </a:bodyPr>
          <a:lstStyle/>
          <a:p>
            <a:r>
              <a:rPr lang="en-US" dirty="0"/>
              <a:t>SO, WHAT’S THE RECOMMENDATION</a:t>
            </a:r>
          </a:p>
        </p:txBody>
      </p:sp>
      <p:sp>
        <p:nvSpPr>
          <p:cNvPr id="3" name="Content Placeholder 2">
            <a:extLst>
              <a:ext uri="{FF2B5EF4-FFF2-40B4-BE49-F238E27FC236}">
                <a16:creationId xmlns:a16="http://schemas.microsoft.com/office/drawing/2014/main" id="{026C9A71-EAB1-588F-6633-870A629E265C}"/>
              </a:ext>
            </a:extLst>
          </p:cNvPr>
          <p:cNvSpPr>
            <a:spLocks noGrp="1"/>
          </p:cNvSpPr>
          <p:nvPr>
            <p:ph idx="1"/>
          </p:nvPr>
        </p:nvSpPr>
        <p:spPr/>
        <p:txBody>
          <a:bodyPr>
            <a:normAutofit/>
          </a:bodyPr>
          <a:lstStyle/>
          <a:p>
            <a:r>
              <a:rPr lang="en-US" sz="2800" dirty="0"/>
              <a:t>Maintain filtering at each stage especially during approvals. </a:t>
            </a:r>
          </a:p>
          <a:p>
            <a:r>
              <a:rPr lang="en-US" sz="2800" dirty="0"/>
              <a:t>Don’t aim for 100% approval just to push volume.</a:t>
            </a:r>
          </a:p>
        </p:txBody>
      </p:sp>
    </p:spTree>
    <p:extLst>
      <p:ext uri="{BB962C8B-B14F-4D97-AF65-F5344CB8AC3E}">
        <p14:creationId xmlns:p14="http://schemas.microsoft.com/office/powerpoint/2010/main" val="1926271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18BF21-F312-C30E-88B4-2D8B16ABC11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BBA96D-760C-44C0-B94F-3FDC8357B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arrows pointing at a red button">
            <a:extLst>
              <a:ext uri="{FF2B5EF4-FFF2-40B4-BE49-F238E27FC236}">
                <a16:creationId xmlns:a16="http://schemas.microsoft.com/office/drawing/2014/main" id="{2FB3DFEB-5861-7B8C-D3F3-EA98B704E4FF}"/>
              </a:ext>
            </a:extLst>
          </p:cNvPr>
          <p:cNvPicPr>
            <a:picLocks noChangeAspect="1"/>
          </p:cNvPicPr>
          <p:nvPr/>
        </p:nvPicPr>
        <p:blipFill>
          <a:blip r:embed="rId3"/>
          <a:srcRect t="10876" b="4854"/>
          <a:stretch>
            <a:fillRect/>
          </a:stretch>
        </p:blipFill>
        <p:spPr>
          <a:xfrm>
            <a:off x="20" y="10"/>
            <a:ext cx="12191980" cy="6857990"/>
          </a:xfrm>
          <a:prstGeom prst="rect">
            <a:avLst/>
          </a:prstGeom>
        </p:spPr>
      </p:pic>
      <p:sp useBgFill="1">
        <p:nvSpPr>
          <p:cNvPr id="12" name="Rectangle 11">
            <a:extLst>
              <a:ext uri="{FF2B5EF4-FFF2-40B4-BE49-F238E27FC236}">
                <a16:creationId xmlns:a16="http://schemas.microsoft.com/office/drawing/2014/main" id="{EAA5F1BF-F733-47EA-A79A-01F3AD5A7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0600" y="1071435"/>
            <a:ext cx="10208830" cy="47197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6F712-0B37-3B24-4A35-906939742332}"/>
              </a:ext>
            </a:extLst>
          </p:cNvPr>
          <p:cNvSpPr>
            <a:spLocks noGrp="1"/>
          </p:cNvSpPr>
          <p:nvPr>
            <p:ph type="title"/>
          </p:nvPr>
        </p:nvSpPr>
        <p:spPr>
          <a:xfrm>
            <a:off x="1561863" y="1584797"/>
            <a:ext cx="3305701" cy="3584187"/>
          </a:xfrm>
        </p:spPr>
        <p:txBody>
          <a:bodyPr>
            <a:normAutofit/>
          </a:bodyPr>
          <a:lstStyle/>
          <a:p>
            <a:r>
              <a:rPr lang="en-US" sz="3600" dirty="0"/>
              <a:t>Business Problem 2 - </a:t>
            </a:r>
          </a:p>
        </p:txBody>
      </p:sp>
      <p:sp>
        <p:nvSpPr>
          <p:cNvPr id="3" name="Content Placeholder 2">
            <a:extLst>
              <a:ext uri="{FF2B5EF4-FFF2-40B4-BE49-F238E27FC236}">
                <a16:creationId xmlns:a16="http://schemas.microsoft.com/office/drawing/2014/main" id="{F7AB7431-B1A4-63AD-2506-A886CBA16C87}"/>
              </a:ext>
            </a:extLst>
          </p:cNvPr>
          <p:cNvSpPr>
            <a:spLocks noGrp="1"/>
          </p:cNvSpPr>
          <p:nvPr>
            <p:ph idx="1"/>
          </p:nvPr>
        </p:nvSpPr>
        <p:spPr>
          <a:xfrm>
            <a:off x="5337314" y="1641371"/>
            <a:ext cx="5214006" cy="3532869"/>
          </a:xfrm>
        </p:spPr>
        <p:txBody>
          <a:bodyPr>
            <a:normAutofit/>
          </a:bodyPr>
          <a:lstStyle/>
          <a:p>
            <a:r>
              <a:rPr lang="en-US" dirty="0"/>
              <a:t>While it's great that customers are being approved for credit, it was important to address high levels of unused approved credit which could mean customers aren’t following through, or even worse, the campaign isn’t attracting the right customers and Snap isn’t approving the right kind of users.</a:t>
            </a:r>
          </a:p>
        </p:txBody>
      </p:sp>
      <p:cxnSp>
        <p:nvCxnSpPr>
          <p:cNvPr id="14" name="Straight Connector 13">
            <a:extLst>
              <a:ext uri="{FF2B5EF4-FFF2-40B4-BE49-F238E27FC236}">
                <a16:creationId xmlns:a16="http://schemas.microsoft.com/office/drawing/2014/main" id="{652938D1-813E-4650-AAB9-E09257454F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83456" y="5765296"/>
            <a:ext cx="1021597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091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1A85EA-77BD-F2DF-4F0C-252A55773865}"/>
              </a:ext>
            </a:extLst>
          </p:cNvPr>
          <p:cNvSpPr>
            <a:spLocks noGrp="1"/>
          </p:cNvSpPr>
          <p:nvPr>
            <p:ph type="title"/>
          </p:nvPr>
        </p:nvSpPr>
        <p:spPr>
          <a:xfrm>
            <a:off x="640080" y="1434438"/>
            <a:ext cx="3288983" cy="2594623"/>
          </a:xfrm>
        </p:spPr>
        <p:txBody>
          <a:bodyPr vert="horz" lIns="91440" tIns="45720" rIns="91440" bIns="45720" rtlCol="0" anchor="t">
            <a:normAutofit/>
          </a:bodyPr>
          <a:lstStyle/>
          <a:p>
            <a:pPr>
              <a:lnSpc>
                <a:spcPct val="90000"/>
              </a:lnSpc>
            </a:pPr>
            <a:r>
              <a:rPr lang="en-US" sz="3100" dirty="0"/>
              <a:t>What does this visualization have to say?</a:t>
            </a:r>
          </a:p>
        </p:txBody>
      </p:sp>
      <p:pic>
        <p:nvPicPr>
          <p:cNvPr id="4" name="Content Placeholder 3">
            <a:extLst>
              <a:ext uri="{FF2B5EF4-FFF2-40B4-BE49-F238E27FC236}">
                <a16:creationId xmlns:a16="http://schemas.microsoft.com/office/drawing/2014/main" id="{3C97F5E4-D6A5-96C6-38B4-8E191151AEB8}"/>
              </a:ext>
            </a:extLst>
          </p:cNvPr>
          <p:cNvPicPr>
            <a:picLocks noGrp="1" noChangeAspect="1"/>
          </p:cNvPicPr>
          <p:nvPr>
            <p:ph idx="1"/>
          </p:nvPr>
        </p:nvPicPr>
        <p:blipFill>
          <a:blip r:embed="rId3"/>
          <a:stretch>
            <a:fillRect/>
          </a:stretch>
        </p:blipFill>
        <p:spPr>
          <a:xfrm>
            <a:off x="4776013" y="990201"/>
            <a:ext cx="6196821" cy="4818027"/>
          </a:xfrm>
          <a:prstGeom prst="rect">
            <a:avLst/>
          </a:prstGeom>
        </p:spPr>
      </p:pic>
      <p:cxnSp>
        <p:nvCxnSpPr>
          <p:cNvPr id="13" name="Straight Connector 12">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775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5C947-B4B2-EDDF-C0E9-5D75A9CA90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3DA5A9-13E5-5DD6-04E0-4857A54FEE0F}"/>
              </a:ext>
            </a:extLst>
          </p:cNvPr>
          <p:cNvSpPr>
            <a:spLocks noGrp="1"/>
          </p:cNvSpPr>
          <p:nvPr>
            <p:ph type="title"/>
          </p:nvPr>
        </p:nvSpPr>
        <p:spPr/>
        <p:txBody>
          <a:bodyPr>
            <a:normAutofit/>
          </a:bodyPr>
          <a:lstStyle/>
          <a:p>
            <a:r>
              <a:rPr lang="en-US" dirty="0"/>
              <a:t>SO, WHAT’S THE RECOMMENDATION</a:t>
            </a:r>
          </a:p>
        </p:txBody>
      </p:sp>
      <p:sp>
        <p:nvSpPr>
          <p:cNvPr id="3" name="Content Placeholder 2">
            <a:extLst>
              <a:ext uri="{FF2B5EF4-FFF2-40B4-BE49-F238E27FC236}">
                <a16:creationId xmlns:a16="http://schemas.microsoft.com/office/drawing/2014/main" id="{17FFBF87-9F62-64D3-2FD3-CE73B894E932}"/>
              </a:ext>
            </a:extLst>
          </p:cNvPr>
          <p:cNvSpPr>
            <a:spLocks noGrp="1"/>
          </p:cNvSpPr>
          <p:nvPr>
            <p:ph idx="1"/>
          </p:nvPr>
        </p:nvSpPr>
        <p:spPr/>
        <p:txBody>
          <a:bodyPr/>
          <a:lstStyle/>
          <a:p>
            <a:r>
              <a:rPr lang="en-US" dirty="0"/>
              <a:t>Introduce post-approval nudges: Send reminders, limited-time offers, or education on how to use approved credit</a:t>
            </a:r>
          </a:p>
          <a:p>
            <a:r>
              <a:rPr lang="en-US" dirty="0"/>
              <a:t>Add urgency post-approval: Try messaging like “Your credit is waiting – use within 7 days” to boost conversion</a:t>
            </a:r>
          </a:p>
        </p:txBody>
      </p:sp>
    </p:spTree>
    <p:extLst>
      <p:ext uri="{BB962C8B-B14F-4D97-AF65-F5344CB8AC3E}">
        <p14:creationId xmlns:p14="http://schemas.microsoft.com/office/powerpoint/2010/main" val="1236550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BEE87-921D-64D4-CD22-3543CE681AE6}"/>
              </a:ext>
            </a:extLst>
          </p:cNvPr>
          <p:cNvSpPr>
            <a:spLocks noGrp="1"/>
          </p:cNvSpPr>
          <p:nvPr>
            <p:ph type="title"/>
          </p:nvPr>
        </p:nvSpPr>
        <p:spPr>
          <a:xfrm>
            <a:off x="640079" y="570750"/>
            <a:ext cx="10890929" cy="1387934"/>
          </a:xfrm>
        </p:spPr>
        <p:txBody>
          <a:bodyPr anchor="b">
            <a:normAutofit/>
          </a:bodyPr>
          <a:lstStyle/>
          <a:p>
            <a:r>
              <a:rPr lang="en-US" dirty="0"/>
              <a:t>Objective</a:t>
            </a:r>
          </a:p>
        </p:txBody>
      </p:sp>
      <p:cxnSp>
        <p:nvCxnSpPr>
          <p:cNvPr id="11" name="Straight Connector 10">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E7CBF5-9536-0445-4E02-71213BE964CA}"/>
              </a:ext>
            </a:extLst>
          </p:cNvPr>
          <p:cNvGraphicFramePr>
            <a:graphicFrameLocks noGrp="1"/>
          </p:cNvGraphicFramePr>
          <p:nvPr>
            <p:ph idx="1"/>
            <p:extLst>
              <p:ext uri="{D42A27DB-BD31-4B8C-83A1-F6EECF244321}">
                <p14:modId xmlns:p14="http://schemas.microsoft.com/office/powerpoint/2010/main" val="4142065966"/>
              </p:ext>
            </p:extLst>
          </p:nvPr>
        </p:nvGraphicFramePr>
        <p:xfrm>
          <a:off x="640079" y="2559050"/>
          <a:ext cx="10890929" cy="373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5971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C2AF2-B3C0-B58E-6E63-DA623876A20F}"/>
              </a:ext>
            </a:extLst>
          </p:cNvPr>
          <p:cNvSpPr>
            <a:spLocks noGrp="1"/>
          </p:cNvSpPr>
          <p:nvPr>
            <p:ph type="title"/>
          </p:nvPr>
        </p:nvSpPr>
        <p:spPr>
          <a:xfrm>
            <a:off x="8103191" y="1371600"/>
            <a:ext cx="3445342" cy="2696866"/>
          </a:xfrm>
        </p:spPr>
        <p:txBody>
          <a:bodyPr vert="horz" lIns="91440" tIns="45720" rIns="91440" bIns="45720" rtlCol="0" anchor="t">
            <a:normAutofit/>
          </a:bodyPr>
          <a:lstStyle/>
          <a:p>
            <a:r>
              <a:rPr lang="en-US" sz="4100" dirty="0"/>
              <a:t>Bonus Insight – Unused credit at an industry level</a:t>
            </a:r>
          </a:p>
        </p:txBody>
      </p:sp>
      <p:pic>
        <p:nvPicPr>
          <p:cNvPr id="4" name="Content Placeholder 3" descr="A screenshot of a graph&#10;&#10;AI-generated content may be incorrect.">
            <a:extLst>
              <a:ext uri="{FF2B5EF4-FFF2-40B4-BE49-F238E27FC236}">
                <a16:creationId xmlns:a16="http://schemas.microsoft.com/office/drawing/2014/main" id="{3FB435CB-6153-7312-8051-D4FD08B393A2}"/>
              </a:ext>
            </a:extLst>
          </p:cNvPr>
          <p:cNvPicPr>
            <a:picLocks noGrp="1" noChangeAspect="1"/>
          </p:cNvPicPr>
          <p:nvPr>
            <p:ph idx="1"/>
          </p:nvPr>
        </p:nvPicPr>
        <p:blipFill>
          <a:blip r:embed="rId3"/>
          <a:stretch>
            <a:fillRect/>
          </a:stretch>
        </p:blipFill>
        <p:spPr>
          <a:xfrm>
            <a:off x="1386941" y="1031001"/>
            <a:ext cx="6312859" cy="4908246"/>
          </a:xfrm>
          <a:prstGeom prst="rect">
            <a:avLst/>
          </a:prstGeom>
        </p:spPr>
      </p:pic>
      <p:cxnSp>
        <p:nvCxnSpPr>
          <p:cNvPr id="13" name="Straight Connector 12">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116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905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0B0E4-F2A9-1577-5067-3B4D5821D855}"/>
              </a:ext>
            </a:extLst>
          </p:cNvPr>
          <p:cNvSpPr>
            <a:spLocks noGrp="1"/>
          </p:cNvSpPr>
          <p:nvPr>
            <p:ph type="title"/>
          </p:nvPr>
        </p:nvSpPr>
        <p:spPr>
          <a:xfrm>
            <a:off x="8103191" y="1371600"/>
            <a:ext cx="3445342" cy="2696866"/>
          </a:xfrm>
        </p:spPr>
        <p:txBody>
          <a:bodyPr vert="horz" lIns="91440" tIns="45720" rIns="91440" bIns="45720" rtlCol="0" anchor="t">
            <a:normAutofit/>
          </a:bodyPr>
          <a:lstStyle/>
          <a:p>
            <a:r>
              <a:rPr lang="en-US" sz="4400" dirty="0"/>
              <a:t>Technical Walkthrough</a:t>
            </a:r>
          </a:p>
        </p:txBody>
      </p:sp>
      <p:pic>
        <p:nvPicPr>
          <p:cNvPr id="6" name="Graphic 5" descr="Bulleted List">
            <a:extLst>
              <a:ext uri="{FF2B5EF4-FFF2-40B4-BE49-F238E27FC236}">
                <a16:creationId xmlns:a16="http://schemas.microsoft.com/office/drawing/2014/main" id="{28CEC71F-BA49-9A75-F833-72B03272F5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1553" y="1031001"/>
            <a:ext cx="4908246" cy="4908246"/>
          </a:xfrm>
          <a:prstGeom prst="rect">
            <a:avLst/>
          </a:prstGeom>
        </p:spPr>
      </p:pic>
      <p:cxnSp>
        <p:nvCxnSpPr>
          <p:cNvPr id="13" name="Straight Connector 12">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116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034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096E02-141C-C405-84D2-D2DE2DFADDD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5E003-8C15-9A5D-2C8E-FF6151E850D0}"/>
              </a:ext>
            </a:extLst>
          </p:cNvPr>
          <p:cNvSpPr>
            <a:spLocks noGrp="1"/>
          </p:cNvSpPr>
          <p:nvPr>
            <p:ph type="title"/>
          </p:nvPr>
        </p:nvSpPr>
        <p:spPr>
          <a:xfrm>
            <a:off x="640079" y="570750"/>
            <a:ext cx="10890929" cy="1387934"/>
          </a:xfrm>
        </p:spPr>
        <p:txBody>
          <a:bodyPr anchor="b">
            <a:normAutofit/>
          </a:bodyPr>
          <a:lstStyle/>
          <a:p>
            <a:r>
              <a:rPr lang="en-US" dirty="0"/>
              <a:t>Reflection</a:t>
            </a:r>
          </a:p>
        </p:txBody>
      </p:sp>
      <p:cxnSp>
        <p:nvCxnSpPr>
          <p:cNvPr id="12" name="Straight Connector 11">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789F0DE-9B28-FB27-5893-D308470986A9}"/>
              </a:ext>
            </a:extLst>
          </p:cNvPr>
          <p:cNvGraphicFramePr>
            <a:graphicFrameLocks noGrp="1"/>
          </p:cNvGraphicFramePr>
          <p:nvPr>
            <p:ph idx="1"/>
            <p:extLst>
              <p:ext uri="{D42A27DB-BD31-4B8C-83A1-F6EECF244321}">
                <p14:modId xmlns:p14="http://schemas.microsoft.com/office/powerpoint/2010/main" val="3684448226"/>
              </p:ext>
            </p:extLst>
          </p:nvPr>
        </p:nvGraphicFramePr>
        <p:xfrm>
          <a:off x="640079" y="2559050"/>
          <a:ext cx="10890929" cy="373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7327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48D9D9-A014-9F14-7EA9-A1B6B024BE62}"/>
              </a:ext>
            </a:extLst>
          </p:cNvPr>
          <p:cNvSpPr>
            <a:spLocks noGrp="1"/>
          </p:cNvSpPr>
          <p:nvPr>
            <p:ph type="title"/>
          </p:nvPr>
        </p:nvSpPr>
        <p:spPr>
          <a:xfrm>
            <a:off x="7537528" y="1032764"/>
            <a:ext cx="4308672" cy="3224045"/>
          </a:xfrm>
        </p:spPr>
        <p:txBody>
          <a:bodyPr vert="horz" lIns="91440" tIns="45720" rIns="91440" bIns="45720" rtlCol="0" anchor="b">
            <a:normAutofit/>
          </a:bodyPr>
          <a:lstStyle/>
          <a:p>
            <a:r>
              <a:rPr lang="en-US" sz="5800" b="1" kern="1200" dirty="0">
                <a:solidFill>
                  <a:schemeClr val="tx1"/>
                </a:solidFill>
                <a:latin typeface="+mj-lt"/>
                <a:ea typeface="+mj-ea"/>
                <a:cs typeface="+mj-cs"/>
              </a:rPr>
              <a:t>THANK YOU</a:t>
            </a:r>
          </a:p>
        </p:txBody>
      </p:sp>
      <p:pic>
        <p:nvPicPr>
          <p:cNvPr id="5" name="Picture 4" descr="Bright modern kitchen">
            <a:extLst>
              <a:ext uri="{FF2B5EF4-FFF2-40B4-BE49-F238E27FC236}">
                <a16:creationId xmlns:a16="http://schemas.microsoft.com/office/drawing/2014/main" id="{F6597F43-D4AC-247E-83C1-25B4028EE9A3}"/>
              </a:ext>
            </a:extLst>
          </p:cNvPr>
          <p:cNvPicPr>
            <a:picLocks noChangeAspect="1"/>
          </p:cNvPicPr>
          <p:nvPr/>
        </p:nvPicPr>
        <p:blipFill>
          <a:blip r:embed="rId3"/>
          <a:srcRect l="24226" r="8311" b="-1"/>
          <a:stretch>
            <a:fillRect/>
          </a:stretch>
        </p:blipFill>
        <p:spPr>
          <a:xfrm>
            <a:off x="20" y="10"/>
            <a:ext cx="6931132" cy="6857990"/>
          </a:xfrm>
          <a:prstGeom prst="rect">
            <a:avLst/>
          </a:prstGeom>
        </p:spPr>
      </p:pic>
      <p:cxnSp>
        <p:nvCxnSpPr>
          <p:cNvPr id="13" name="Straight Connector 12">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116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D5389-C635-6AA6-CACB-F2F83E247D87}"/>
              </a:ext>
            </a:extLst>
          </p:cNvPr>
          <p:cNvSpPr>
            <a:spLocks noGrp="1"/>
          </p:cNvSpPr>
          <p:nvPr>
            <p:ph type="title"/>
          </p:nvPr>
        </p:nvSpPr>
        <p:spPr>
          <a:xfrm>
            <a:off x="640080" y="570750"/>
            <a:ext cx="10890929" cy="1387934"/>
          </a:xfrm>
        </p:spPr>
        <p:txBody>
          <a:bodyPr anchor="b">
            <a:normAutofit/>
          </a:bodyPr>
          <a:lstStyle/>
          <a:p>
            <a:r>
              <a:rPr lang="en-US" dirty="0"/>
              <a:t>Approach</a:t>
            </a:r>
          </a:p>
        </p:txBody>
      </p:sp>
      <p:sp>
        <p:nvSpPr>
          <p:cNvPr id="3" name="Content Placeholder 2">
            <a:extLst>
              <a:ext uri="{FF2B5EF4-FFF2-40B4-BE49-F238E27FC236}">
                <a16:creationId xmlns:a16="http://schemas.microsoft.com/office/drawing/2014/main" id="{5E86B1A0-00E2-650C-330D-8E02F0C517BE}"/>
              </a:ext>
            </a:extLst>
          </p:cNvPr>
          <p:cNvSpPr>
            <a:spLocks noGrp="1"/>
          </p:cNvSpPr>
          <p:nvPr>
            <p:ph idx="1"/>
          </p:nvPr>
        </p:nvSpPr>
        <p:spPr>
          <a:xfrm>
            <a:off x="640080" y="2761673"/>
            <a:ext cx="10890929" cy="3536241"/>
          </a:xfrm>
        </p:spPr>
        <p:txBody>
          <a:bodyPr>
            <a:normAutofit/>
          </a:bodyPr>
          <a:lstStyle/>
          <a:p>
            <a:pPr marL="0" indent="0">
              <a:buNone/>
            </a:pPr>
            <a:r>
              <a:rPr lang="en-US" sz="2800" dirty="0"/>
              <a:t>1. Choosing the Right Tools</a:t>
            </a:r>
          </a:p>
          <a:p>
            <a:pPr lvl="1"/>
            <a:r>
              <a:rPr lang="en-US" sz="2400" dirty="0"/>
              <a:t>Python : Jupyter Notebook – data cleaning, transformations, ETL logic</a:t>
            </a:r>
          </a:p>
          <a:p>
            <a:pPr lvl="1"/>
            <a:r>
              <a:rPr lang="en-US" sz="2400" dirty="0"/>
              <a:t>PostgreSQL – Metrics table and SQL view creation</a:t>
            </a:r>
          </a:p>
          <a:p>
            <a:pPr lvl="1"/>
            <a:r>
              <a:rPr lang="en-US" sz="2400" dirty="0"/>
              <a:t>Tableau – Interactive visualization and insight generation</a:t>
            </a:r>
          </a:p>
          <a:p>
            <a:pPr lvl="1"/>
            <a:r>
              <a:rPr lang="en-US" sz="2400" dirty="0"/>
              <a:t>GitHub – Version control and code repository</a:t>
            </a:r>
          </a:p>
          <a:p>
            <a:pPr lvl="1"/>
            <a:endParaRPr lang="en-US" dirty="0"/>
          </a:p>
        </p:txBody>
      </p:sp>
      <p:cxnSp>
        <p:nvCxnSpPr>
          <p:cNvPr id="15" name="Straight Connector 14">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0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3F3D4B-BC87-36FE-8EF1-8028B695763D}"/>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981F3E-816B-7BF2-8EF6-2C583E1FC5D7}"/>
              </a:ext>
            </a:extLst>
          </p:cNvPr>
          <p:cNvSpPr>
            <a:spLocks noGrp="1"/>
          </p:cNvSpPr>
          <p:nvPr>
            <p:ph type="title"/>
          </p:nvPr>
        </p:nvSpPr>
        <p:spPr>
          <a:xfrm>
            <a:off x="5793149" y="1371600"/>
            <a:ext cx="5737859" cy="1097280"/>
          </a:xfrm>
        </p:spPr>
        <p:txBody>
          <a:bodyPr>
            <a:normAutofit/>
          </a:bodyPr>
          <a:lstStyle/>
          <a:p>
            <a:r>
              <a:rPr lang="en-US" dirty="0"/>
              <a:t>Approach</a:t>
            </a:r>
          </a:p>
        </p:txBody>
      </p:sp>
      <p:pic>
        <p:nvPicPr>
          <p:cNvPr id="19" name="Graphic 18" descr="Users">
            <a:extLst>
              <a:ext uri="{FF2B5EF4-FFF2-40B4-BE49-F238E27FC236}">
                <a16:creationId xmlns:a16="http://schemas.microsoft.com/office/drawing/2014/main" id="{B4866ED9-EAE3-DD80-B8E7-A07B521A5E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232" y="1956816"/>
            <a:ext cx="4343400" cy="4343400"/>
          </a:xfrm>
          <a:prstGeom prst="rect">
            <a:avLst/>
          </a:prstGeom>
        </p:spPr>
      </p:pic>
      <p:cxnSp>
        <p:nvCxnSpPr>
          <p:cNvPr id="24" name="Straight Connector 2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36C5E0-FB9C-3709-DE67-7C5FEF34E1A2}"/>
              </a:ext>
            </a:extLst>
          </p:cNvPr>
          <p:cNvSpPr>
            <a:spLocks noGrp="1"/>
          </p:cNvSpPr>
          <p:nvPr>
            <p:ph idx="1"/>
          </p:nvPr>
        </p:nvSpPr>
        <p:spPr>
          <a:xfrm>
            <a:off x="5793149" y="2633236"/>
            <a:ext cx="5737860" cy="3666980"/>
          </a:xfrm>
        </p:spPr>
        <p:txBody>
          <a:bodyPr>
            <a:normAutofit/>
          </a:bodyPr>
          <a:lstStyle/>
          <a:p>
            <a:pPr marL="0" indent="0">
              <a:buNone/>
            </a:pPr>
            <a:r>
              <a:rPr lang="en-US" sz="2800" dirty="0"/>
              <a:t>2. Understanding the Audience</a:t>
            </a:r>
          </a:p>
          <a:p>
            <a:pPr lvl="1"/>
            <a:r>
              <a:rPr lang="en-US" sz="2400" dirty="0"/>
              <a:t>Interview Panel</a:t>
            </a:r>
          </a:p>
          <a:p>
            <a:pPr lvl="1"/>
            <a:r>
              <a:rPr lang="en-US" sz="2400" dirty="0"/>
              <a:t>Marketing Stakeholders</a:t>
            </a:r>
          </a:p>
        </p:txBody>
      </p:sp>
    </p:spTree>
    <p:extLst>
      <p:ext uri="{BB962C8B-B14F-4D97-AF65-F5344CB8AC3E}">
        <p14:creationId xmlns:p14="http://schemas.microsoft.com/office/powerpoint/2010/main" val="49639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E1FC17-CD19-7FAE-C12E-B2A91FDB7E2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4D54F-AB44-FF0F-A0B8-C7FA7EF3CA42}"/>
              </a:ext>
            </a:extLst>
          </p:cNvPr>
          <p:cNvSpPr>
            <a:spLocks noGrp="1"/>
          </p:cNvSpPr>
          <p:nvPr>
            <p:ph type="title"/>
          </p:nvPr>
        </p:nvSpPr>
        <p:spPr>
          <a:xfrm>
            <a:off x="640080" y="1371600"/>
            <a:ext cx="5852160" cy="1097280"/>
          </a:xfrm>
        </p:spPr>
        <p:txBody>
          <a:bodyPr anchor="t">
            <a:normAutofit/>
          </a:bodyPr>
          <a:lstStyle/>
          <a:p>
            <a:r>
              <a:rPr lang="en-US" dirty="0"/>
              <a:t>Approach</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1C5296-CEBA-1A4D-379C-5A0D9109C236}"/>
              </a:ext>
            </a:extLst>
          </p:cNvPr>
          <p:cNvSpPr>
            <a:spLocks noGrp="1"/>
          </p:cNvSpPr>
          <p:nvPr>
            <p:ph idx="1"/>
          </p:nvPr>
        </p:nvSpPr>
        <p:spPr>
          <a:xfrm>
            <a:off x="640080" y="2633236"/>
            <a:ext cx="5852160" cy="3664685"/>
          </a:xfrm>
        </p:spPr>
        <p:txBody>
          <a:bodyPr>
            <a:normAutofit/>
          </a:bodyPr>
          <a:lstStyle/>
          <a:p>
            <a:pPr marL="0" indent="0">
              <a:buNone/>
            </a:pPr>
            <a:r>
              <a:rPr lang="en-US" sz="2400" dirty="0"/>
              <a:t>3. Focus on the Data </a:t>
            </a:r>
          </a:p>
          <a:p>
            <a:pPr lvl="1"/>
            <a:r>
              <a:rPr lang="en-US" sz="2000" dirty="0"/>
              <a:t>Cleaning the data - Cleaned the raw dataset and standardized key fields</a:t>
            </a:r>
          </a:p>
          <a:p>
            <a:pPr lvl="1"/>
            <a:r>
              <a:rPr lang="en-US" sz="2000" dirty="0"/>
              <a:t>Add metrics for calculation - Created new metrics to evaluate campaign and store performance</a:t>
            </a:r>
          </a:p>
          <a:p>
            <a:pPr lvl="1"/>
            <a:r>
              <a:rPr lang="en-US" sz="2000" dirty="0"/>
              <a:t>EDA - Conducted exploratory data analysis (EDA) to uncover patterns and provide GTM strategies</a:t>
            </a:r>
          </a:p>
          <a:p>
            <a:pPr lvl="1"/>
            <a:endParaRPr lang="en-US" dirty="0"/>
          </a:p>
        </p:txBody>
      </p:sp>
      <p:pic>
        <p:nvPicPr>
          <p:cNvPr id="17" name="Picture 16" descr="Magnifying glass showing decling performance">
            <a:extLst>
              <a:ext uri="{FF2B5EF4-FFF2-40B4-BE49-F238E27FC236}">
                <a16:creationId xmlns:a16="http://schemas.microsoft.com/office/drawing/2014/main" id="{68864390-866A-B02A-D7DD-E4EA2819D4DB}"/>
              </a:ext>
            </a:extLst>
          </p:cNvPr>
          <p:cNvPicPr>
            <a:picLocks noChangeAspect="1"/>
          </p:cNvPicPr>
          <p:nvPr/>
        </p:nvPicPr>
        <p:blipFill>
          <a:blip r:embed="rId3"/>
          <a:srcRect l="19855" r="32975"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79006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8BFF58-0E55-D1E3-EDD5-A381DC92280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865BACB-D0C4-CC8C-055C-175830163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A838F-2075-7546-078A-16063A99149A}"/>
              </a:ext>
            </a:extLst>
          </p:cNvPr>
          <p:cNvSpPr>
            <a:spLocks noGrp="1"/>
          </p:cNvSpPr>
          <p:nvPr>
            <p:ph type="title"/>
          </p:nvPr>
        </p:nvSpPr>
        <p:spPr>
          <a:xfrm>
            <a:off x="640080" y="1371600"/>
            <a:ext cx="5852160" cy="1097280"/>
          </a:xfrm>
        </p:spPr>
        <p:txBody>
          <a:bodyPr anchor="t">
            <a:normAutofit/>
          </a:bodyPr>
          <a:lstStyle/>
          <a:p>
            <a:r>
              <a:rPr lang="en-US" dirty="0"/>
              <a:t>Approach</a:t>
            </a:r>
          </a:p>
        </p:txBody>
      </p:sp>
      <p:cxnSp>
        <p:nvCxnSpPr>
          <p:cNvPr id="23" name="Straight Connector 22">
            <a:extLst>
              <a:ext uri="{FF2B5EF4-FFF2-40B4-BE49-F238E27FC236}">
                <a16:creationId xmlns:a16="http://schemas.microsoft.com/office/drawing/2014/main" id="{966C429C-863F-7505-BA11-0DAF43AEA5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B87986-4259-FB20-52AF-0C3E26150F91}"/>
              </a:ext>
            </a:extLst>
          </p:cNvPr>
          <p:cNvSpPr>
            <a:spLocks noGrp="1"/>
          </p:cNvSpPr>
          <p:nvPr>
            <p:ph idx="1"/>
          </p:nvPr>
        </p:nvSpPr>
        <p:spPr>
          <a:xfrm>
            <a:off x="640080" y="2633236"/>
            <a:ext cx="5852160" cy="3664685"/>
          </a:xfrm>
        </p:spPr>
        <p:txBody>
          <a:bodyPr>
            <a:normAutofit/>
          </a:bodyPr>
          <a:lstStyle/>
          <a:p>
            <a:pPr marL="0" indent="0">
              <a:buNone/>
            </a:pPr>
            <a:r>
              <a:rPr lang="en-US" sz="2800" dirty="0"/>
              <a:t>4. Focus on the Outcome</a:t>
            </a:r>
          </a:p>
          <a:p>
            <a:pPr lvl="1"/>
            <a:r>
              <a:rPr lang="en-US" sz="2400" dirty="0"/>
              <a:t>Data-driven business insights</a:t>
            </a:r>
          </a:p>
          <a:p>
            <a:pPr lvl="1"/>
            <a:r>
              <a:rPr lang="en-US" sz="2400" dirty="0"/>
              <a:t>Data Story Telling</a:t>
            </a:r>
          </a:p>
          <a:p>
            <a:pPr lvl="1"/>
            <a:r>
              <a:rPr lang="en-US" sz="2400" dirty="0"/>
              <a:t>Solutions driven GTM strategies</a:t>
            </a:r>
          </a:p>
        </p:txBody>
      </p:sp>
      <p:pic>
        <p:nvPicPr>
          <p:cNvPr id="17" name="Picture 16" descr="Magnifying glass showing decling performance">
            <a:extLst>
              <a:ext uri="{FF2B5EF4-FFF2-40B4-BE49-F238E27FC236}">
                <a16:creationId xmlns:a16="http://schemas.microsoft.com/office/drawing/2014/main" id="{E24D313B-0DF9-5D23-5444-93920F3C2F34}"/>
              </a:ext>
            </a:extLst>
          </p:cNvPr>
          <p:cNvPicPr>
            <a:picLocks noChangeAspect="1"/>
          </p:cNvPicPr>
          <p:nvPr/>
        </p:nvPicPr>
        <p:blipFill>
          <a:blip r:embed="rId3"/>
          <a:srcRect l="19855" r="32975"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756434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61238-F609-87D2-E70C-8F575737E822}"/>
              </a:ext>
            </a:extLst>
          </p:cNvPr>
          <p:cNvSpPr>
            <a:spLocks noGrp="1"/>
          </p:cNvSpPr>
          <p:nvPr>
            <p:ph type="title"/>
          </p:nvPr>
        </p:nvSpPr>
        <p:spPr>
          <a:xfrm>
            <a:off x="528638" y="4474103"/>
            <a:ext cx="10987087" cy="933905"/>
          </a:xfrm>
        </p:spPr>
        <p:txBody>
          <a:bodyPr vert="horz" lIns="91440" tIns="45720" rIns="91440" bIns="45720" rtlCol="0" anchor="b">
            <a:normAutofit fontScale="90000"/>
          </a:bodyPr>
          <a:lstStyle/>
          <a:p>
            <a:pPr algn="ctr">
              <a:lnSpc>
                <a:spcPct val="90000"/>
              </a:lnSpc>
            </a:pPr>
            <a:r>
              <a:rPr lang="en-US" sz="2400" dirty="0"/>
              <a:t>TASK – 1: Calculate the number of applications, number of approved, and the number of used applications and visualize the trend over the submission date.</a:t>
            </a:r>
            <a:br>
              <a:rPr lang="en-US" sz="1400" dirty="0"/>
            </a:br>
            <a:endParaRPr lang="en-US" sz="1400" dirty="0"/>
          </a:p>
        </p:txBody>
      </p:sp>
      <p:pic>
        <p:nvPicPr>
          <p:cNvPr id="7" name="Graphic 6" descr="Check List">
            <a:extLst>
              <a:ext uri="{FF2B5EF4-FFF2-40B4-BE49-F238E27FC236}">
                <a16:creationId xmlns:a16="http://schemas.microsoft.com/office/drawing/2014/main" id="{5369193A-67D6-5631-9F74-7C8E8E27C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6210" y="409300"/>
            <a:ext cx="3899580" cy="3899580"/>
          </a:xfrm>
          <a:prstGeom prst="rect">
            <a:avLst/>
          </a:prstGeom>
        </p:spPr>
      </p:pic>
      <p:cxnSp>
        <p:nvCxnSpPr>
          <p:cNvPr id="23" name="Straight Connector 22">
            <a:extLst>
              <a:ext uri="{FF2B5EF4-FFF2-40B4-BE49-F238E27FC236}">
                <a16:creationId xmlns:a16="http://schemas.microsoft.com/office/drawing/2014/main" id="{503FCC9E-47A2-69B7-68E7-7FA95EAD53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1680" y="5662526"/>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49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54D2F-C207-BB4E-4B76-4B5B8CF7275B}"/>
              </a:ext>
            </a:extLst>
          </p:cNvPr>
          <p:cNvSpPr>
            <a:spLocks noGrp="1"/>
          </p:cNvSpPr>
          <p:nvPr>
            <p:ph type="title"/>
          </p:nvPr>
        </p:nvSpPr>
        <p:spPr>
          <a:xfrm>
            <a:off x="1699404" y="914400"/>
            <a:ext cx="8945593" cy="948688"/>
          </a:xfrm>
        </p:spPr>
        <p:txBody>
          <a:bodyPr vert="horz" lIns="91440" tIns="45720" rIns="91440" bIns="45720" rtlCol="0" anchor="b">
            <a:normAutofit/>
          </a:bodyPr>
          <a:lstStyle/>
          <a:p>
            <a:pPr algn="ctr"/>
            <a:r>
              <a:rPr lang="en-US" sz="4400"/>
              <a:t>Visualizations</a:t>
            </a:r>
          </a:p>
        </p:txBody>
      </p:sp>
      <p:pic>
        <p:nvPicPr>
          <p:cNvPr id="4" name="Content Placeholder 3">
            <a:extLst>
              <a:ext uri="{FF2B5EF4-FFF2-40B4-BE49-F238E27FC236}">
                <a16:creationId xmlns:a16="http://schemas.microsoft.com/office/drawing/2014/main" id="{973781F5-EE73-C66F-4674-494AA17CAC76}"/>
              </a:ext>
            </a:extLst>
          </p:cNvPr>
          <p:cNvPicPr>
            <a:picLocks noGrp="1" noChangeAspect="1"/>
          </p:cNvPicPr>
          <p:nvPr>
            <p:ph idx="1"/>
          </p:nvPr>
        </p:nvPicPr>
        <p:blipFill>
          <a:blip r:embed="rId3"/>
          <a:stretch>
            <a:fillRect/>
          </a:stretch>
        </p:blipFill>
        <p:spPr>
          <a:xfrm>
            <a:off x="319349" y="3200403"/>
            <a:ext cx="5725368" cy="2304461"/>
          </a:xfrm>
          <a:prstGeom prst="rect">
            <a:avLst/>
          </a:prstGeom>
        </p:spPr>
      </p:pic>
      <p:pic>
        <p:nvPicPr>
          <p:cNvPr id="5" name="Picture 4">
            <a:extLst>
              <a:ext uri="{FF2B5EF4-FFF2-40B4-BE49-F238E27FC236}">
                <a16:creationId xmlns:a16="http://schemas.microsoft.com/office/drawing/2014/main" id="{DB4CB58F-4D9F-04F4-3647-1CE475B0A5C8}"/>
              </a:ext>
            </a:extLst>
          </p:cNvPr>
          <p:cNvPicPr>
            <a:picLocks noChangeAspect="1"/>
          </p:cNvPicPr>
          <p:nvPr/>
        </p:nvPicPr>
        <p:blipFill>
          <a:blip r:embed="rId4"/>
          <a:stretch>
            <a:fillRect/>
          </a:stretch>
        </p:blipFill>
        <p:spPr>
          <a:xfrm>
            <a:off x="6222582" y="3200404"/>
            <a:ext cx="5705049" cy="2310544"/>
          </a:xfrm>
          <a:prstGeom prst="rect">
            <a:avLst/>
          </a:prstGeom>
        </p:spPr>
      </p:pic>
      <p:sp>
        <p:nvSpPr>
          <p:cNvPr id="6" name="TextBox 5">
            <a:extLst>
              <a:ext uri="{FF2B5EF4-FFF2-40B4-BE49-F238E27FC236}">
                <a16:creationId xmlns:a16="http://schemas.microsoft.com/office/drawing/2014/main" id="{F5CC92B4-E417-F108-E6C1-4001C2B491F0}"/>
              </a:ext>
            </a:extLst>
          </p:cNvPr>
          <p:cNvSpPr txBox="1"/>
          <p:nvPr/>
        </p:nvSpPr>
        <p:spPr>
          <a:xfrm>
            <a:off x="1800226" y="5627434"/>
            <a:ext cx="2599318" cy="369332"/>
          </a:xfrm>
          <a:prstGeom prst="rect">
            <a:avLst/>
          </a:prstGeom>
          <a:noFill/>
        </p:spPr>
        <p:txBody>
          <a:bodyPr wrap="square" rtlCol="0">
            <a:spAutoFit/>
          </a:bodyPr>
          <a:lstStyle/>
          <a:p>
            <a:r>
              <a:rPr lang="en-US" dirty="0"/>
              <a:t>Metrics per submit day</a:t>
            </a:r>
          </a:p>
        </p:txBody>
      </p:sp>
      <p:sp>
        <p:nvSpPr>
          <p:cNvPr id="7" name="TextBox 6">
            <a:extLst>
              <a:ext uri="{FF2B5EF4-FFF2-40B4-BE49-F238E27FC236}">
                <a16:creationId xmlns:a16="http://schemas.microsoft.com/office/drawing/2014/main" id="{4A2EA26B-FB3B-D562-C5A6-CC284BD6F79C}"/>
              </a:ext>
            </a:extLst>
          </p:cNvPr>
          <p:cNvSpPr txBox="1"/>
          <p:nvPr/>
        </p:nvSpPr>
        <p:spPr>
          <a:xfrm>
            <a:off x="7775446" y="5574268"/>
            <a:ext cx="3254503" cy="369332"/>
          </a:xfrm>
          <a:prstGeom prst="rect">
            <a:avLst/>
          </a:prstGeom>
          <a:noFill/>
        </p:spPr>
        <p:txBody>
          <a:bodyPr wrap="square" rtlCol="0">
            <a:spAutoFit/>
          </a:bodyPr>
          <a:lstStyle/>
          <a:p>
            <a:r>
              <a:rPr lang="en-US" dirty="0"/>
              <a:t>Metrics per submit month</a:t>
            </a:r>
          </a:p>
        </p:txBody>
      </p:sp>
    </p:spTree>
    <p:extLst>
      <p:ext uri="{BB962C8B-B14F-4D97-AF65-F5344CB8AC3E}">
        <p14:creationId xmlns:p14="http://schemas.microsoft.com/office/powerpoint/2010/main" val="339760984"/>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812</TotalTime>
  <Words>2460</Words>
  <Application>Microsoft Macintosh PowerPoint</Application>
  <PresentationFormat>Widescreen</PresentationFormat>
  <Paragraphs>251</Paragraphs>
  <Slides>33</Slides>
  <Notes>31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Arial</vt:lpstr>
      <vt:lpstr>Grandview Display</vt:lpstr>
      <vt:lpstr>DashVTI</vt:lpstr>
      <vt:lpstr>Snap Finance Business Intelligence Assessment</vt:lpstr>
      <vt:lpstr>Self Introduction</vt:lpstr>
      <vt:lpstr>Objective</vt:lpstr>
      <vt:lpstr>Approach</vt:lpstr>
      <vt:lpstr>Approach</vt:lpstr>
      <vt:lpstr>Approach</vt:lpstr>
      <vt:lpstr>Approach</vt:lpstr>
      <vt:lpstr>TASK – 1: Calculate the number of applications, number of approved, and the number of used applications and visualize the trend over the submission date. </vt:lpstr>
      <vt:lpstr>Visualizations</vt:lpstr>
      <vt:lpstr>Visualizations</vt:lpstr>
      <vt:lpstr>What does the data have to say?</vt:lpstr>
      <vt:lpstr>SO WHAT?  IMPROVE GTM STRATEGY</vt:lpstr>
      <vt:lpstr>TASK – 2: Calculate the average of the approved amount and the average of the amount used and visualize the trend over the submission date.  </vt:lpstr>
      <vt:lpstr>Visualizations</vt:lpstr>
      <vt:lpstr>Visualizations</vt:lpstr>
      <vt:lpstr>TASK – 3 : Create a table to show possible metrics (e.g. number of applications, number of approved, approved amount, number of used apps, used amount, percentages, etc) by store. </vt:lpstr>
      <vt:lpstr>Metrics calculated </vt:lpstr>
      <vt:lpstr>TASK – 4 : Create a view with a graph to compare the used dollars amount by Marketing name, and color by spend amount. </vt:lpstr>
      <vt:lpstr>Metrics calculated </vt:lpstr>
      <vt:lpstr>Visualizations</vt:lpstr>
      <vt:lpstr>Visualizations</vt:lpstr>
      <vt:lpstr>What does the data have to say?</vt:lpstr>
      <vt:lpstr>THE FINAL TASK : Produce something interesting </vt:lpstr>
      <vt:lpstr>Business Problem 1 - </vt:lpstr>
      <vt:lpstr>What does this visualization have to say?</vt:lpstr>
      <vt:lpstr>SO, WHAT’S THE RECOMMENDATION</vt:lpstr>
      <vt:lpstr>Business Problem 2 - </vt:lpstr>
      <vt:lpstr>What does this visualization have to say?</vt:lpstr>
      <vt:lpstr>SO, WHAT’S THE RECOMMENDATION</vt:lpstr>
      <vt:lpstr>Bonus Insight – Unused credit at an industry level</vt:lpstr>
      <vt:lpstr>Technical Walkthrough</vt:lpstr>
      <vt:lpstr>Reflection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Neelakandan, Sai</dc:creator>
  <cp:lastModifiedBy>Neelakandan, Sai</cp:lastModifiedBy>
  <cp:revision>23</cp:revision>
  <dcterms:created xsi:type="dcterms:W3CDTF">2025-06-09T01:08:37Z</dcterms:created>
  <dcterms:modified xsi:type="dcterms:W3CDTF">2025-06-09T15:28:18Z</dcterms:modified>
</cp:coreProperties>
</file>